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73F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cr_45\Desktop\&#1055;&#1088;&#1077;&#1079;&#1077;&#1085;&#1090;&#1072;&#1094;&#1080;&#1103;%2010-&#1083;&#1077;&#1090;&#1080;&#1077;%20&#1044;&#1077;&#1090;&#1089;&#1090;&#1074;&#1072;%2020.11.2020\&#1086;&#1090;%20&#1063;&#1077;&#1087;&#1077;&#1085;&#1082;&#1086;\&#1044;&#1083;&#1103;%20&#1075;&#1080;&#1089;&#1090;&#1086;&#1075;&#1088;&#1072;&#1084;&#1084;%20&#1085;&#1072;%20&#1089;&#1083;&#1072;&#1081;&#1076;&#1099;%20&#1089;%20&#1087;&#1088;&#1080;&#1084;&#1077;&#1088;&#1072;&#1084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cr_45\Desktop\&#1055;&#1088;&#1077;&#1079;&#1077;&#1085;&#1090;&#1072;&#1094;&#1080;&#1103;%2010-&#1083;&#1077;&#1090;&#1080;&#1077;%20&#1044;&#1077;&#1090;&#1089;&#1090;&#1074;&#1072;%2020.11.2020\&#1086;&#1090;%20&#1063;&#1077;&#1087;&#1077;&#1085;&#1082;&#1086;\&#1044;&#1083;&#1103;%20&#1075;&#1080;&#1089;&#1090;&#1086;&#1075;&#1088;&#1072;&#1084;&#1084;%20&#1085;&#1072;%20&#1089;&#1083;&#1072;&#1081;&#1076;&#1099;%20&#1089;%20&#1087;&#1088;&#1080;&#1084;&#1077;&#1088;&#1072;&#1084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>
                <a:solidFill>
                  <a:srgbClr val="47773F"/>
                </a:solidFill>
              </a:rPr>
              <a:t>Распределение</a:t>
            </a:r>
            <a:r>
              <a:rPr lang="ru-RU" sz="1400" baseline="0" dirty="0" smtClean="0">
                <a:solidFill>
                  <a:srgbClr val="47773F"/>
                </a:solidFill>
              </a:rPr>
              <a:t> детей с инвалидностью по возрасту</a:t>
            </a:r>
            <a:endParaRPr lang="ru-RU" sz="1400" dirty="0">
              <a:solidFill>
                <a:srgbClr val="47773F"/>
              </a:solidFill>
            </a:endParaRPr>
          </a:p>
        </c:rich>
      </c:tx>
      <c:layout>
        <c:manualLayout>
          <c:xMode val="edge"/>
          <c:yMode val="edge"/>
          <c:x val="0.10517527321674762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845144356955374E-2"/>
          <c:y val="0.19481754490701769"/>
          <c:w val="0.67618445125769755"/>
          <c:h val="0.679080808133538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Pt>
            <c:idx val="1"/>
            <c:bubble3D val="0"/>
            <c:explosion val="34"/>
          </c:dPt>
          <c:dPt>
            <c:idx val="2"/>
            <c:bubble3D val="0"/>
            <c:explosion val="33"/>
          </c:dPt>
          <c:dPt>
            <c:idx val="3"/>
            <c:bubble3D val="0"/>
            <c:explosion val="24"/>
          </c:dPt>
          <c:dLbls>
            <c:dLbl>
              <c:idx val="0"/>
              <c:layout>
                <c:manualLayout>
                  <c:x val="-5.5068127540692437E-2"/>
                  <c:y val="8.44261003191615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7,62%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21,75%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50,07%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20,56%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0-3 г.</c:v>
                </c:pt>
                <c:pt idx="1">
                  <c:v>4-7 л.</c:v>
                </c:pt>
                <c:pt idx="2">
                  <c:v>8-14 л.</c:v>
                </c:pt>
                <c:pt idx="3">
                  <c:v>15-17 л.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7.6200000000000004E-2</c:v>
                </c:pt>
                <c:pt idx="1">
                  <c:v>0.2175</c:v>
                </c:pt>
                <c:pt idx="2">
                  <c:v>0.50070000000000003</c:v>
                </c:pt>
                <c:pt idx="3">
                  <c:v>0.2056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128833340974218"/>
          <c:y val="0.29194885535285076"/>
          <c:w val="0.15070438711208137"/>
          <c:h val="0.3619575239371133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831740917675708"/>
          <c:y val="0.17712942097814091"/>
          <c:w val="0.42288134651705417"/>
          <c:h val="0.7719447842617216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 smtClean="0"/>
                      <a:t>9</a:t>
                    </a:r>
                    <a:r>
                      <a:rPr lang="en-US" smtClean="0"/>
                      <a:t>9,8 %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 smtClean="0"/>
                      <a:t>9</a:t>
                    </a:r>
                    <a:r>
                      <a:rPr lang="en-US" smtClean="0"/>
                      <a:t>7,8 %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 smtClean="0"/>
                      <a:t>6</a:t>
                    </a:r>
                    <a:r>
                      <a:rPr lang="en-US" smtClean="0"/>
                      <a:t>2,3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1" dirty="0" smtClean="0"/>
                      <a:t>1</a:t>
                    </a:r>
                    <a:r>
                      <a:rPr lang="en-US" dirty="0" smtClean="0"/>
                      <a:t>8,4 %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 smtClean="0"/>
                      <a:t>2</a:t>
                    </a:r>
                    <a:r>
                      <a:rPr lang="en-US" sz="1000" smtClean="0"/>
                      <a:t>4,8 %</a:t>
                    </a:r>
                    <a:endParaRPr lang="en-US" sz="1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Лист3!$D$36:$D$40</c:f>
              <c:strCache>
                <c:ptCount val="5"/>
                <c:pt idx="0">
                  <c:v>медицинская реабилитация </c:v>
                </c:pt>
                <c:pt idx="1">
                  <c:v>социальная реабилитация и абилитация</c:v>
                </c:pt>
                <c:pt idx="2">
                  <c:v>психолого-педагогическая реабилитация или абилитация</c:v>
                </c:pt>
                <c:pt idx="3">
                  <c:v>физкультурно-оздоровительные мероприятия, адаптивный спорт</c:v>
                </c:pt>
                <c:pt idx="4">
                  <c:v>обеспечение техническими средствами реабилитации</c:v>
                </c:pt>
              </c:strCache>
            </c:strRef>
          </c:cat>
          <c:val>
            <c:numRef>
              <c:f>Лист3!$E$36:$E$40</c:f>
              <c:numCache>
                <c:formatCode>General</c:formatCode>
                <c:ptCount val="5"/>
                <c:pt idx="0">
                  <c:v>99.8</c:v>
                </c:pt>
                <c:pt idx="1">
                  <c:v>97.8</c:v>
                </c:pt>
                <c:pt idx="2">
                  <c:v>62.3</c:v>
                </c:pt>
                <c:pt idx="3">
                  <c:v>18.399999999999999</c:v>
                </c:pt>
                <c:pt idx="4">
                  <c:v>24.8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8214152"/>
        <c:axId val="88216112"/>
      </c:barChart>
      <c:catAx>
        <c:axId val="88214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 baseline="0">
                <a:solidFill>
                  <a:srgbClr val="47773F"/>
                </a:solidFill>
              </a:defRPr>
            </a:pPr>
            <a:endParaRPr lang="ru-RU"/>
          </a:p>
        </c:txPr>
        <c:crossAx val="88216112"/>
        <c:crosses val="autoZero"/>
        <c:auto val="1"/>
        <c:lblAlgn val="ctr"/>
        <c:lblOffset val="100"/>
        <c:noMultiLvlLbl val="0"/>
      </c:catAx>
      <c:valAx>
        <c:axId val="88216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88214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798451857409067E-2"/>
          <c:y val="6.928793626105037E-2"/>
          <c:w val="0.95640309628518294"/>
          <c:h val="0.6960362539082959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27 %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30 %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37 %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Лист3!$D$45:$H$45</c:f>
              <c:strCache>
                <c:ptCount val="5"/>
                <c:pt idx="0">
                  <c:v>в сфере социальной защиты </c:v>
                </c:pt>
                <c:pt idx="1">
                  <c:v>в сфере здравоохранения </c:v>
                </c:pt>
                <c:pt idx="2">
                  <c:v>в сфере образования</c:v>
                </c:pt>
                <c:pt idx="3">
                  <c:v>в сфере занятости населения </c:v>
                </c:pt>
                <c:pt idx="4">
                  <c:v>в сфере физической культуры и спорта</c:v>
                </c:pt>
              </c:strCache>
            </c:strRef>
          </c:cat>
          <c:val>
            <c:numRef>
              <c:f>Лист3!$D$46:$H$46</c:f>
              <c:numCache>
                <c:formatCode>General</c:formatCode>
                <c:ptCount val="5"/>
                <c:pt idx="0">
                  <c:v>27</c:v>
                </c:pt>
                <c:pt idx="1">
                  <c:v>30</c:v>
                </c:pt>
                <c:pt idx="2">
                  <c:v>38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11800"/>
        <c:axId val="88212584"/>
      </c:barChart>
      <c:catAx>
        <c:axId val="88211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baseline="0">
                <a:solidFill>
                  <a:srgbClr val="47773F"/>
                </a:solidFill>
              </a:defRPr>
            </a:pPr>
            <a:endParaRPr lang="ru-RU"/>
          </a:p>
        </c:txPr>
        <c:crossAx val="88212584"/>
        <c:crosses val="autoZero"/>
        <c:auto val="1"/>
        <c:lblAlgn val="ctr"/>
        <c:lblOffset val="100"/>
        <c:noMultiLvlLbl val="0"/>
      </c:catAx>
      <c:valAx>
        <c:axId val="88212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8211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ABF0C-6DF2-4E0D-881A-284F36B56DA6}" type="doc">
      <dgm:prSet loTypeId="urn:microsoft.com/office/officeart/2005/8/layout/radial6" loCatId="cycle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FADCF021-24F2-4D9A-A643-5E3C92DD15A4}">
      <dgm:prSet phldrT="[Текст]" custT="1"/>
      <dgm:spPr/>
      <dgm:t>
        <a:bodyPr/>
        <a:lstStyle/>
        <a:p>
          <a:r>
            <a:rPr lang="ru-RU" sz="1000" b="1" i="1" smtClean="0"/>
            <a:t>Куратор реабилитационной программы</a:t>
          </a:r>
          <a:endParaRPr lang="ru-RU" sz="1000" dirty="0"/>
        </a:p>
      </dgm:t>
    </dgm:pt>
    <dgm:pt modelId="{C25CE161-6A0C-41EF-B851-56E36516CC0C}" type="parTrans" cxnId="{8A4C56F6-180E-46E7-B42E-FD430ECABFA7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2F9CD05A-F1B0-411E-8FF5-FC1903A1492B}" type="sibTrans" cxnId="{8A4C56F6-180E-46E7-B42E-FD430ECABFA7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A155B6FA-D539-4476-9253-1B06F8D5C3F2}">
      <dgm:prSet phldrT="[Текст]" custT="1"/>
      <dgm:spPr/>
      <dgm:t>
        <a:bodyPr/>
        <a:lstStyle/>
        <a:p>
          <a:r>
            <a:rPr lang="ru-RU" sz="700" smtClean="0"/>
            <a:t>медицинская реабилитация</a:t>
          </a:r>
          <a:endParaRPr lang="ru-RU" sz="700" dirty="0"/>
        </a:p>
      </dgm:t>
    </dgm:pt>
    <dgm:pt modelId="{396258D9-9716-445B-A11A-CFB6C11DF408}" type="parTrans" cxnId="{FDC6CD98-FC5B-452D-86B7-79BD55F3D362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A07B78F8-69DE-4A7A-ABB3-DD9D0D40C88F}" type="sibTrans" cxnId="{FDC6CD98-FC5B-452D-86B7-79BD55F3D362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D65942BB-F1A3-418F-BFDE-62EDD89B2FE9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700" dirty="0" err="1" smtClean="0"/>
            <a:t>профес</a:t>
          </a:r>
          <a:r>
            <a:rPr lang="ru-RU" sz="700" dirty="0" smtClean="0"/>
            <a:t>.</a:t>
          </a:r>
        </a:p>
        <a:p>
          <a:pPr>
            <a:spcAft>
              <a:spcPct val="35000"/>
            </a:spcAft>
          </a:pPr>
          <a:r>
            <a:rPr lang="ru-RU" sz="700" dirty="0" smtClean="0"/>
            <a:t>реабилитация</a:t>
          </a:r>
          <a:endParaRPr lang="ru-RU" sz="700" dirty="0"/>
        </a:p>
      </dgm:t>
    </dgm:pt>
    <dgm:pt modelId="{13D2E32E-0BF1-4402-9D83-5AF89FE7F91A}" type="parTrans" cxnId="{AAE5EBBA-E16F-4FAA-91BF-5E8FA2459CC4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6B2D6DE1-234C-4535-8390-42E8D565D1A9}" type="sibTrans" cxnId="{AAE5EBBA-E16F-4FAA-91BF-5E8FA2459CC4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45B1BA15-C9BB-45FA-9005-C509839F565E}">
      <dgm:prSet phldrT="[Текст]" custT="1"/>
      <dgm:spPr/>
      <dgm:t>
        <a:bodyPr/>
        <a:lstStyle/>
        <a:p>
          <a:r>
            <a:rPr lang="ru-RU" sz="700" smtClean="0"/>
            <a:t>технологии сопровождения</a:t>
          </a:r>
          <a:endParaRPr lang="ru-RU" sz="700" dirty="0"/>
        </a:p>
      </dgm:t>
    </dgm:pt>
    <dgm:pt modelId="{33F3A677-414F-4FAC-9D0F-CEA58AB86CA1}" type="parTrans" cxnId="{4AD2F622-9EB9-4174-A3B3-7094EC8ECDC0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AD0813BD-3E10-405B-8246-3D977D326EDF}" type="sibTrans" cxnId="{4AD2F622-9EB9-4174-A3B3-7094EC8ECDC0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6DED55A9-0E1E-493C-B11D-9481A6E20CD2}">
      <dgm:prSet phldrT="[Текст]" custT="1"/>
      <dgm:spPr/>
      <dgm:t>
        <a:bodyPr/>
        <a:lstStyle/>
        <a:p>
          <a:r>
            <a:rPr lang="ru-RU" sz="700" smtClean="0"/>
            <a:t>ранняя помощь</a:t>
          </a:r>
          <a:endParaRPr lang="ru-RU" sz="700" dirty="0"/>
        </a:p>
      </dgm:t>
    </dgm:pt>
    <dgm:pt modelId="{F6320703-ED07-4574-ADB9-281A6F9FF17C}" type="parTrans" cxnId="{4330BB01-A204-48F8-BB9D-8B2C13B7B4FF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0ABF28A4-D491-4C04-8C2D-C0C6E9370EB8}" type="sibTrans" cxnId="{4330BB01-A204-48F8-BB9D-8B2C13B7B4FF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EB41134A-2166-4A76-9B44-0670DE31442B}">
      <dgm:prSet phldrT="[Текст]"/>
      <dgm:spPr/>
      <dgm:t>
        <a:bodyPr/>
        <a:lstStyle/>
        <a:p>
          <a:endParaRPr lang="ru-RU" dirty="0"/>
        </a:p>
      </dgm:t>
    </dgm:pt>
    <dgm:pt modelId="{CD656329-DDBD-4F5E-9EAF-CE0BA1511ABB}" type="parTrans" cxnId="{BB195C20-73D5-459E-8237-745832C5665C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73EC1349-3E6C-4B61-AAF4-893F249D3383}" type="sibTrans" cxnId="{BB195C20-73D5-459E-8237-745832C5665C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12ACC9F1-3469-478D-94C0-B2B9697AB6F6}">
      <dgm:prSet phldrT="[Текст]" phldr="1"/>
      <dgm:spPr/>
      <dgm:t>
        <a:bodyPr/>
        <a:lstStyle/>
        <a:p>
          <a:endParaRPr lang="ru-RU" sz="1100" dirty="0">
            <a:solidFill>
              <a:schemeClr val="tx1"/>
            </a:solidFill>
          </a:endParaRPr>
        </a:p>
      </dgm:t>
    </dgm:pt>
    <dgm:pt modelId="{5E9B3B55-8072-43C9-8B2E-722976E4EE41}" type="parTrans" cxnId="{0E98A1CE-A850-47C7-83C2-17CD97F18DE8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BC7AD347-8D85-493F-B30B-549975241ECD}" type="sibTrans" cxnId="{0E98A1CE-A850-47C7-83C2-17CD97F18DE8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8414005E-604F-4E95-B4BE-320CB58DFEC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600" smtClean="0"/>
            <a:t>реабилита-ция через адаптивную</a:t>
          </a:r>
        </a:p>
        <a:p>
          <a:pPr>
            <a:spcAft>
              <a:spcPct val="35000"/>
            </a:spcAft>
          </a:pPr>
          <a:r>
            <a:rPr lang="ru-RU" sz="600" smtClean="0"/>
            <a:t>физ-ру и спорт</a:t>
          </a:r>
          <a:endParaRPr lang="ru-RU" sz="600" dirty="0"/>
        </a:p>
      </dgm:t>
    </dgm:pt>
    <dgm:pt modelId="{437A42F8-7C1C-4023-AC5B-18BCFD65F129}" type="parTrans" cxnId="{382BCDD2-8D86-4665-A2BB-B7E38BA10766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37DF6DC4-3215-436B-B3E1-AEE12A24461C}" type="sibTrans" cxnId="{382BCDD2-8D86-4665-A2BB-B7E38BA10766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88D4AD33-C5CB-40AA-9C1B-099699AF79B3}">
      <dgm:prSet custT="1"/>
      <dgm:spPr/>
      <dgm:t>
        <a:bodyPr/>
        <a:lstStyle/>
        <a:p>
          <a:r>
            <a:rPr lang="ru-RU" sz="700" smtClean="0"/>
            <a:t>социокуль-турная реабилитация</a:t>
          </a:r>
          <a:endParaRPr lang="ru-RU" sz="700" dirty="0"/>
        </a:p>
      </dgm:t>
    </dgm:pt>
    <dgm:pt modelId="{E11CB22C-D4FF-4E8D-BBA8-25C68BF9F762}" type="parTrans" cxnId="{D959DC3F-92F9-4CDB-AD1E-A4EE91696C36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6CBEA373-711F-47E3-8F23-8090A2C5F6A5}" type="sibTrans" cxnId="{D959DC3F-92F9-4CDB-AD1E-A4EE91696C36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398A9090-8B0C-4409-B920-D3CBF5A7B382}">
      <dgm:prSet phldrT="[Текст]" custT="1"/>
      <dgm:spPr/>
      <dgm:t>
        <a:bodyPr/>
        <a:lstStyle/>
        <a:p>
          <a:r>
            <a:rPr lang="ru-RU" sz="700" smtClean="0"/>
            <a:t>образование (общее, проф.)</a:t>
          </a:r>
          <a:endParaRPr lang="ru-RU" sz="700" dirty="0"/>
        </a:p>
      </dgm:t>
    </dgm:pt>
    <dgm:pt modelId="{56109C3C-BADB-4194-ABA4-84D923CC11A6}" type="parTrans" cxnId="{A2DC3CE9-7410-49DF-B286-FE86D3FC2DE5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E8EEAE48-9103-4482-8C36-8D86A5330574}" type="sibTrans" cxnId="{A2DC3CE9-7410-49DF-B286-FE86D3FC2DE5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39AE4521-08BA-4A08-9939-D2467DBFE5FC}">
      <dgm:prSet phldrT="[Текст]" custT="1"/>
      <dgm:spPr/>
      <dgm:t>
        <a:bodyPr/>
        <a:lstStyle/>
        <a:p>
          <a:r>
            <a:rPr lang="ru-RU" sz="700" smtClean="0"/>
            <a:t>социаль-ная реабилитация</a:t>
          </a:r>
          <a:endParaRPr lang="ru-RU" sz="700" dirty="0"/>
        </a:p>
      </dgm:t>
    </dgm:pt>
    <dgm:pt modelId="{19BB2512-AFE0-4425-993C-76C1133B8A70}" type="parTrans" cxnId="{4DE16AB6-B466-43DA-941D-E4884D246788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93E2AB24-3FDE-4AE0-A95D-A710A4B74B99}" type="sibTrans" cxnId="{4DE16AB6-B466-43DA-941D-E4884D246788}">
      <dgm:prSet/>
      <dgm:spPr/>
      <dgm:t>
        <a:bodyPr/>
        <a:lstStyle/>
        <a:p>
          <a:endParaRPr lang="ru-RU" sz="1100">
            <a:solidFill>
              <a:schemeClr val="tx1"/>
            </a:solidFill>
          </a:endParaRPr>
        </a:p>
      </dgm:t>
    </dgm:pt>
    <dgm:pt modelId="{9F4202F5-B87D-45C0-A571-A4362B909269}" type="pres">
      <dgm:prSet presAssocID="{15FABF0C-6DF2-4E0D-881A-284F36B56D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5947B7-BE8F-467B-9B9C-68544F6325F4}" type="pres">
      <dgm:prSet presAssocID="{FADCF021-24F2-4D9A-A643-5E3C92DD15A4}" presName="centerShape" presStyleLbl="node0" presStyleIdx="0" presStyleCnt="1" custScaleX="125566" custScaleY="113393"/>
      <dgm:spPr/>
      <dgm:t>
        <a:bodyPr/>
        <a:lstStyle/>
        <a:p>
          <a:endParaRPr lang="ru-RU"/>
        </a:p>
      </dgm:t>
    </dgm:pt>
    <dgm:pt modelId="{AF5CADB6-79EC-46F2-90D2-E55ADBD3C88A}" type="pres">
      <dgm:prSet presAssocID="{A155B6FA-D539-4476-9253-1B06F8D5C3F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80651-7CB6-40B9-A0D7-943100267AAB}" type="pres">
      <dgm:prSet presAssocID="{A155B6FA-D539-4476-9253-1B06F8D5C3F2}" presName="dummy" presStyleCnt="0"/>
      <dgm:spPr/>
      <dgm:t>
        <a:bodyPr/>
        <a:lstStyle/>
        <a:p>
          <a:endParaRPr lang="ru-RU"/>
        </a:p>
      </dgm:t>
    </dgm:pt>
    <dgm:pt modelId="{F6C6C7C7-F4E4-4E70-AC4C-64AF248C7E63}" type="pres">
      <dgm:prSet presAssocID="{A07B78F8-69DE-4A7A-ABB3-DD9D0D40C88F}" presName="sibTrans" presStyleLbl="sibTrans2D1" presStyleIdx="0" presStyleCnt="8"/>
      <dgm:spPr/>
      <dgm:t>
        <a:bodyPr/>
        <a:lstStyle/>
        <a:p>
          <a:endParaRPr lang="ru-RU"/>
        </a:p>
      </dgm:t>
    </dgm:pt>
    <dgm:pt modelId="{BB278ADC-4D6C-4D32-8976-9E9CD2AD1A1B}" type="pres">
      <dgm:prSet presAssocID="{39AE4521-08BA-4A08-9939-D2467DBFE5F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13E5D-8499-4B60-BCA5-C9269548D6E7}" type="pres">
      <dgm:prSet presAssocID="{39AE4521-08BA-4A08-9939-D2467DBFE5FC}" presName="dummy" presStyleCnt="0"/>
      <dgm:spPr/>
      <dgm:t>
        <a:bodyPr/>
        <a:lstStyle/>
        <a:p>
          <a:endParaRPr lang="ru-RU"/>
        </a:p>
      </dgm:t>
    </dgm:pt>
    <dgm:pt modelId="{A76A7657-EF21-4DF7-A0D6-D745632FE83F}" type="pres">
      <dgm:prSet presAssocID="{93E2AB24-3FDE-4AE0-A95D-A710A4B74B99}" presName="sibTrans" presStyleLbl="sibTrans2D1" presStyleIdx="1" presStyleCnt="8"/>
      <dgm:spPr/>
      <dgm:t>
        <a:bodyPr/>
        <a:lstStyle/>
        <a:p>
          <a:endParaRPr lang="ru-RU"/>
        </a:p>
      </dgm:t>
    </dgm:pt>
    <dgm:pt modelId="{782C0334-3556-46E8-857B-D834E43A28D6}" type="pres">
      <dgm:prSet presAssocID="{398A9090-8B0C-4409-B920-D3CBF5A7B38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451D1-3E29-48AA-B376-2A01A72B4DD0}" type="pres">
      <dgm:prSet presAssocID="{398A9090-8B0C-4409-B920-D3CBF5A7B382}" presName="dummy" presStyleCnt="0"/>
      <dgm:spPr/>
      <dgm:t>
        <a:bodyPr/>
        <a:lstStyle/>
        <a:p>
          <a:endParaRPr lang="ru-RU"/>
        </a:p>
      </dgm:t>
    </dgm:pt>
    <dgm:pt modelId="{04C75676-B1E6-4854-8104-5DDF1F5FC884}" type="pres">
      <dgm:prSet presAssocID="{E8EEAE48-9103-4482-8C36-8D86A5330574}" presName="sibTrans" presStyleLbl="sibTrans2D1" presStyleIdx="2" presStyleCnt="8"/>
      <dgm:spPr/>
      <dgm:t>
        <a:bodyPr/>
        <a:lstStyle/>
        <a:p>
          <a:endParaRPr lang="ru-RU"/>
        </a:p>
      </dgm:t>
    </dgm:pt>
    <dgm:pt modelId="{BBF0CD8A-A41E-4D1B-AAA7-C9342D046D54}" type="pres">
      <dgm:prSet presAssocID="{8414005E-604F-4E95-B4BE-320CB58DFEC5}" presName="node" presStyleLbl="node1" presStyleIdx="3" presStyleCnt="8" custScaleX="104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B5A93-8AFA-4773-9C5A-DF8B67EE3CEC}" type="pres">
      <dgm:prSet presAssocID="{8414005E-604F-4E95-B4BE-320CB58DFEC5}" presName="dummy" presStyleCnt="0"/>
      <dgm:spPr/>
      <dgm:t>
        <a:bodyPr/>
        <a:lstStyle/>
        <a:p>
          <a:endParaRPr lang="ru-RU"/>
        </a:p>
      </dgm:t>
    </dgm:pt>
    <dgm:pt modelId="{B9025926-E139-4069-9AA3-26486DB50B0E}" type="pres">
      <dgm:prSet presAssocID="{37DF6DC4-3215-436B-B3E1-AEE12A24461C}" presName="sibTrans" presStyleLbl="sibTrans2D1" presStyleIdx="3" presStyleCnt="8"/>
      <dgm:spPr/>
      <dgm:t>
        <a:bodyPr/>
        <a:lstStyle/>
        <a:p>
          <a:endParaRPr lang="ru-RU"/>
        </a:p>
      </dgm:t>
    </dgm:pt>
    <dgm:pt modelId="{5A75DE7C-917F-4274-AD63-9ADD59EAC110}" type="pres">
      <dgm:prSet presAssocID="{88D4AD33-C5CB-40AA-9C1B-099699AF79B3}" presName="node" presStyleLbl="node1" presStyleIdx="4" presStyleCnt="8" custScaleX="105782" custRadScaleRad="104235" custRadScaleInc="-8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E4A08-666A-4176-A4B0-BD9F256EB325}" type="pres">
      <dgm:prSet presAssocID="{88D4AD33-C5CB-40AA-9C1B-099699AF79B3}" presName="dummy" presStyleCnt="0"/>
      <dgm:spPr/>
      <dgm:t>
        <a:bodyPr/>
        <a:lstStyle/>
        <a:p>
          <a:endParaRPr lang="ru-RU"/>
        </a:p>
      </dgm:t>
    </dgm:pt>
    <dgm:pt modelId="{49C523B5-21F7-40F1-A6AE-64C78777273C}" type="pres">
      <dgm:prSet presAssocID="{6CBEA373-711F-47E3-8F23-8090A2C5F6A5}" presName="sibTrans" presStyleLbl="sibTrans2D1" presStyleIdx="4" presStyleCnt="8"/>
      <dgm:spPr/>
      <dgm:t>
        <a:bodyPr/>
        <a:lstStyle/>
        <a:p>
          <a:endParaRPr lang="ru-RU"/>
        </a:p>
      </dgm:t>
    </dgm:pt>
    <dgm:pt modelId="{E20405D2-DE50-4F7F-9120-368BCFF6523F}" type="pres">
      <dgm:prSet presAssocID="{D65942BB-F1A3-418F-BFDE-62EDD89B2FE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0DF30-C88C-4B8E-BE68-17E547077DF4}" type="pres">
      <dgm:prSet presAssocID="{D65942BB-F1A3-418F-BFDE-62EDD89B2FE9}" presName="dummy" presStyleCnt="0"/>
      <dgm:spPr/>
      <dgm:t>
        <a:bodyPr/>
        <a:lstStyle/>
        <a:p>
          <a:endParaRPr lang="ru-RU"/>
        </a:p>
      </dgm:t>
    </dgm:pt>
    <dgm:pt modelId="{2A985555-9A29-4255-8054-34E4F831B109}" type="pres">
      <dgm:prSet presAssocID="{6B2D6DE1-234C-4535-8390-42E8D565D1A9}" presName="sibTrans" presStyleLbl="sibTrans2D1" presStyleIdx="5" presStyleCnt="8"/>
      <dgm:spPr/>
      <dgm:t>
        <a:bodyPr/>
        <a:lstStyle/>
        <a:p>
          <a:endParaRPr lang="ru-RU"/>
        </a:p>
      </dgm:t>
    </dgm:pt>
    <dgm:pt modelId="{D4474486-B38E-4434-8CC6-DC30BC84D4B8}" type="pres">
      <dgm:prSet presAssocID="{45B1BA15-C9BB-45FA-9005-C509839F565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BDFAA-199B-4A97-90A3-9913B39AC4BB}" type="pres">
      <dgm:prSet presAssocID="{45B1BA15-C9BB-45FA-9005-C509839F565E}" presName="dummy" presStyleCnt="0"/>
      <dgm:spPr/>
      <dgm:t>
        <a:bodyPr/>
        <a:lstStyle/>
        <a:p>
          <a:endParaRPr lang="ru-RU"/>
        </a:p>
      </dgm:t>
    </dgm:pt>
    <dgm:pt modelId="{329E5210-BDC0-4A49-9976-B84A7975A23A}" type="pres">
      <dgm:prSet presAssocID="{AD0813BD-3E10-405B-8246-3D977D326EDF}" presName="sibTrans" presStyleLbl="sibTrans2D1" presStyleIdx="6" presStyleCnt="8"/>
      <dgm:spPr/>
      <dgm:t>
        <a:bodyPr/>
        <a:lstStyle/>
        <a:p>
          <a:endParaRPr lang="ru-RU"/>
        </a:p>
      </dgm:t>
    </dgm:pt>
    <dgm:pt modelId="{A4FC6ABB-D3F9-4548-86F9-2D4BCC139DA9}" type="pres">
      <dgm:prSet presAssocID="{6DED55A9-0E1E-493C-B11D-9481A6E20CD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D35C4-67F0-4955-92A0-71EB5397B152}" type="pres">
      <dgm:prSet presAssocID="{6DED55A9-0E1E-493C-B11D-9481A6E20CD2}" presName="dummy" presStyleCnt="0"/>
      <dgm:spPr/>
      <dgm:t>
        <a:bodyPr/>
        <a:lstStyle/>
        <a:p>
          <a:endParaRPr lang="ru-RU"/>
        </a:p>
      </dgm:t>
    </dgm:pt>
    <dgm:pt modelId="{8E75FB46-A1F4-4DA7-A8C6-A4AE91AF060D}" type="pres">
      <dgm:prSet presAssocID="{0ABF28A4-D491-4C04-8C2D-C0C6E9370EB8}" presName="sibTrans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4330BB01-A204-48F8-BB9D-8B2C13B7B4FF}" srcId="{FADCF021-24F2-4D9A-A643-5E3C92DD15A4}" destId="{6DED55A9-0E1E-493C-B11D-9481A6E20CD2}" srcOrd="7" destOrd="0" parTransId="{F6320703-ED07-4574-ADB9-281A6F9FF17C}" sibTransId="{0ABF28A4-D491-4C04-8C2D-C0C6E9370EB8}"/>
    <dgm:cxn modelId="{07EE89E9-2333-41D6-B5B9-2E0069BEDD38}" type="presOf" srcId="{15FABF0C-6DF2-4E0D-881A-284F36B56DA6}" destId="{9F4202F5-B87D-45C0-A571-A4362B909269}" srcOrd="0" destOrd="0" presId="urn:microsoft.com/office/officeart/2005/8/layout/radial6"/>
    <dgm:cxn modelId="{BDC149EC-C108-4ECC-9146-F2C0876E3BF6}" type="presOf" srcId="{39AE4521-08BA-4A08-9939-D2467DBFE5FC}" destId="{BB278ADC-4D6C-4D32-8976-9E9CD2AD1A1B}" srcOrd="0" destOrd="0" presId="urn:microsoft.com/office/officeart/2005/8/layout/radial6"/>
    <dgm:cxn modelId="{CDE77B63-8BB8-4E57-8647-FB05D619E2A5}" type="presOf" srcId="{6DED55A9-0E1E-493C-B11D-9481A6E20CD2}" destId="{A4FC6ABB-D3F9-4548-86F9-2D4BCC139DA9}" srcOrd="0" destOrd="0" presId="urn:microsoft.com/office/officeart/2005/8/layout/radial6"/>
    <dgm:cxn modelId="{31A9907C-EC61-493C-9A5B-28D4D9521C97}" type="presOf" srcId="{88D4AD33-C5CB-40AA-9C1B-099699AF79B3}" destId="{5A75DE7C-917F-4274-AD63-9ADD59EAC110}" srcOrd="0" destOrd="0" presId="urn:microsoft.com/office/officeart/2005/8/layout/radial6"/>
    <dgm:cxn modelId="{D959DC3F-92F9-4CDB-AD1E-A4EE91696C36}" srcId="{FADCF021-24F2-4D9A-A643-5E3C92DD15A4}" destId="{88D4AD33-C5CB-40AA-9C1B-099699AF79B3}" srcOrd="4" destOrd="0" parTransId="{E11CB22C-D4FF-4E8D-BBA8-25C68BF9F762}" sibTransId="{6CBEA373-711F-47E3-8F23-8090A2C5F6A5}"/>
    <dgm:cxn modelId="{4DE16AB6-B466-43DA-941D-E4884D246788}" srcId="{FADCF021-24F2-4D9A-A643-5E3C92DD15A4}" destId="{39AE4521-08BA-4A08-9939-D2467DBFE5FC}" srcOrd="1" destOrd="0" parTransId="{19BB2512-AFE0-4425-993C-76C1133B8A70}" sibTransId="{93E2AB24-3FDE-4AE0-A95D-A710A4B74B99}"/>
    <dgm:cxn modelId="{01E7FFE2-D4ED-44EB-9447-1D921A899DFB}" type="presOf" srcId="{A155B6FA-D539-4476-9253-1B06F8D5C3F2}" destId="{AF5CADB6-79EC-46F2-90D2-E55ADBD3C88A}" srcOrd="0" destOrd="0" presId="urn:microsoft.com/office/officeart/2005/8/layout/radial6"/>
    <dgm:cxn modelId="{9223E2B7-B0B2-4A98-A870-E83C8E4A1601}" type="presOf" srcId="{37DF6DC4-3215-436B-B3E1-AEE12A24461C}" destId="{B9025926-E139-4069-9AA3-26486DB50B0E}" srcOrd="0" destOrd="0" presId="urn:microsoft.com/office/officeart/2005/8/layout/radial6"/>
    <dgm:cxn modelId="{E56D0527-F4C9-48DB-8E8E-DB73BF112318}" type="presOf" srcId="{6CBEA373-711F-47E3-8F23-8090A2C5F6A5}" destId="{49C523B5-21F7-40F1-A6AE-64C78777273C}" srcOrd="0" destOrd="0" presId="urn:microsoft.com/office/officeart/2005/8/layout/radial6"/>
    <dgm:cxn modelId="{A2DC3CE9-7410-49DF-B286-FE86D3FC2DE5}" srcId="{FADCF021-24F2-4D9A-A643-5E3C92DD15A4}" destId="{398A9090-8B0C-4409-B920-D3CBF5A7B382}" srcOrd="2" destOrd="0" parTransId="{56109C3C-BADB-4194-ABA4-84D923CC11A6}" sibTransId="{E8EEAE48-9103-4482-8C36-8D86A5330574}"/>
    <dgm:cxn modelId="{0E98A1CE-A850-47C7-83C2-17CD97F18DE8}" srcId="{15FABF0C-6DF2-4E0D-881A-284F36B56DA6}" destId="{12ACC9F1-3469-478D-94C0-B2B9697AB6F6}" srcOrd="2" destOrd="0" parTransId="{5E9B3B55-8072-43C9-8B2E-722976E4EE41}" sibTransId="{BC7AD347-8D85-493F-B30B-549975241ECD}"/>
    <dgm:cxn modelId="{FDC6CD98-FC5B-452D-86B7-79BD55F3D362}" srcId="{FADCF021-24F2-4D9A-A643-5E3C92DD15A4}" destId="{A155B6FA-D539-4476-9253-1B06F8D5C3F2}" srcOrd="0" destOrd="0" parTransId="{396258D9-9716-445B-A11A-CFB6C11DF408}" sibTransId="{A07B78F8-69DE-4A7A-ABB3-DD9D0D40C88F}"/>
    <dgm:cxn modelId="{4562B62B-AA95-479C-8F7B-32A85D21B983}" type="presOf" srcId="{6B2D6DE1-234C-4535-8390-42E8D565D1A9}" destId="{2A985555-9A29-4255-8054-34E4F831B109}" srcOrd="0" destOrd="0" presId="urn:microsoft.com/office/officeart/2005/8/layout/radial6"/>
    <dgm:cxn modelId="{DD17C3C3-A6AE-4B37-9FDE-9CBFAB937235}" type="presOf" srcId="{A07B78F8-69DE-4A7A-ABB3-DD9D0D40C88F}" destId="{F6C6C7C7-F4E4-4E70-AC4C-64AF248C7E63}" srcOrd="0" destOrd="0" presId="urn:microsoft.com/office/officeart/2005/8/layout/radial6"/>
    <dgm:cxn modelId="{F268ECA9-999D-4E0C-B6C9-ECDA84E75EA2}" type="presOf" srcId="{E8EEAE48-9103-4482-8C36-8D86A5330574}" destId="{04C75676-B1E6-4854-8104-5DDF1F5FC884}" srcOrd="0" destOrd="0" presId="urn:microsoft.com/office/officeart/2005/8/layout/radial6"/>
    <dgm:cxn modelId="{57A0FB70-94C6-4A81-99D2-56DFCA140152}" type="presOf" srcId="{FADCF021-24F2-4D9A-A643-5E3C92DD15A4}" destId="{8A5947B7-BE8F-467B-9B9C-68544F6325F4}" srcOrd="0" destOrd="0" presId="urn:microsoft.com/office/officeart/2005/8/layout/radial6"/>
    <dgm:cxn modelId="{AAE5EBBA-E16F-4FAA-91BF-5E8FA2459CC4}" srcId="{FADCF021-24F2-4D9A-A643-5E3C92DD15A4}" destId="{D65942BB-F1A3-418F-BFDE-62EDD89B2FE9}" srcOrd="5" destOrd="0" parTransId="{13D2E32E-0BF1-4402-9D83-5AF89FE7F91A}" sibTransId="{6B2D6DE1-234C-4535-8390-42E8D565D1A9}"/>
    <dgm:cxn modelId="{59CD5384-BCD9-4A65-8437-7699FDC7A6F7}" type="presOf" srcId="{45B1BA15-C9BB-45FA-9005-C509839F565E}" destId="{D4474486-B38E-4434-8CC6-DC30BC84D4B8}" srcOrd="0" destOrd="0" presId="urn:microsoft.com/office/officeart/2005/8/layout/radial6"/>
    <dgm:cxn modelId="{8A4C56F6-180E-46E7-B42E-FD430ECABFA7}" srcId="{15FABF0C-6DF2-4E0D-881A-284F36B56DA6}" destId="{FADCF021-24F2-4D9A-A643-5E3C92DD15A4}" srcOrd="0" destOrd="0" parTransId="{C25CE161-6A0C-41EF-B851-56E36516CC0C}" sibTransId="{2F9CD05A-F1B0-411E-8FF5-FC1903A1492B}"/>
    <dgm:cxn modelId="{6279B26D-3DC9-4DAB-93B6-58463F333026}" type="presOf" srcId="{AD0813BD-3E10-405B-8246-3D977D326EDF}" destId="{329E5210-BDC0-4A49-9976-B84A7975A23A}" srcOrd="0" destOrd="0" presId="urn:microsoft.com/office/officeart/2005/8/layout/radial6"/>
    <dgm:cxn modelId="{8177BD78-7D03-4A79-AE23-F21C6A57EE17}" type="presOf" srcId="{93E2AB24-3FDE-4AE0-A95D-A710A4B74B99}" destId="{A76A7657-EF21-4DF7-A0D6-D745632FE83F}" srcOrd="0" destOrd="0" presId="urn:microsoft.com/office/officeart/2005/8/layout/radial6"/>
    <dgm:cxn modelId="{CBE199B8-BAB3-44E9-8EC1-E150CF7F22BB}" type="presOf" srcId="{0ABF28A4-D491-4C04-8C2D-C0C6E9370EB8}" destId="{8E75FB46-A1F4-4DA7-A8C6-A4AE91AF060D}" srcOrd="0" destOrd="0" presId="urn:microsoft.com/office/officeart/2005/8/layout/radial6"/>
    <dgm:cxn modelId="{382BCDD2-8D86-4665-A2BB-B7E38BA10766}" srcId="{FADCF021-24F2-4D9A-A643-5E3C92DD15A4}" destId="{8414005E-604F-4E95-B4BE-320CB58DFEC5}" srcOrd="3" destOrd="0" parTransId="{437A42F8-7C1C-4023-AC5B-18BCFD65F129}" sibTransId="{37DF6DC4-3215-436B-B3E1-AEE12A24461C}"/>
    <dgm:cxn modelId="{4454EE23-A7D8-4A95-9BC6-1D5D91763B3B}" type="presOf" srcId="{8414005E-604F-4E95-B4BE-320CB58DFEC5}" destId="{BBF0CD8A-A41E-4D1B-AAA7-C9342D046D54}" srcOrd="0" destOrd="0" presId="urn:microsoft.com/office/officeart/2005/8/layout/radial6"/>
    <dgm:cxn modelId="{CE094E3E-1534-4F5C-9806-28F6FB066A82}" type="presOf" srcId="{D65942BB-F1A3-418F-BFDE-62EDD89B2FE9}" destId="{E20405D2-DE50-4F7F-9120-368BCFF6523F}" srcOrd="0" destOrd="0" presId="urn:microsoft.com/office/officeart/2005/8/layout/radial6"/>
    <dgm:cxn modelId="{4AD2F622-9EB9-4174-A3B3-7094EC8ECDC0}" srcId="{FADCF021-24F2-4D9A-A643-5E3C92DD15A4}" destId="{45B1BA15-C9BB-45FA-9005-C509839F565E}" srcOrd="6" destOrd="0" parTransId="{33F3A677-414F-4FAC-9D0F-CEA58AB86CA1}" sibTransId="{AD0813BD-3E10-405B-8246-3D977D326EDF}"/>
    <dgm:cxn modelId="{555E0DFC-D355-4AB4-A9F6-5F2332DDA961}" type="presOf" srcId="{398A9090-8B0C-4409-B920-D3CBF5A7B382}" destId="{782C0334-3556-46E8-857B-D834E43A28D6}" srcOrd="0" destOrd="0" presId="urn:microsoft.com/office/officeart/2005/8/layout/radial6"/>
    <dgm:cxn modelId="{BB195C20-73D5-459E-8237-745832C5665C}" srcId="{15FABF0C-6DF2-4E0D-881A-284F36B56DA6}" destId="{EB41134A-2166-4A76-9B44-0670DE31442B}" srcOrd="1" destOrd="0" parTransId="{CD656329-DDBD-4F5E-9EAF-CE0BA1511ABB}" sibTransId="{73EC1349-3E6C-4B61-AAF4-893F249D3383}"/>
    <dgm:cxn modelId="{50429C5D-E99C-4C34-A24E-ADF09F7507DE}" type="presParOf" srcId="{9F4202F5-B87D-45C0-A571-A4362B909269}" destId="{8A5947B7-BE8F-467B-9B9C-68544F6325F4}" srcOrd="0" destOrd="0" presId="urn:microsoft.com/office/officeart/2005/8/layout/radial6"/>
    <dgm:cxn modelId="{2A398487-25A1-4B2A-BB2A-FDC6B65FD767}" type="presParOf" srcId="{9F4202F5-B87D-45C0-A571-A4362B909269}" destId="{AF5CADB6-79EC-46F2-90D2-E55ADBD3C88A}" srcOrd="1" destOrd="0" presId="urn:microsoft.com/office/officeart/2005/8/layout/radial6"/>
    <dgm:cxn modelId="{5D8D4C71-0C36-4211-BE97-303A57287EA9}" type="presParOf" srcId="{9F4202F5-B87D-45C0-A571-A4362B909269}" destId="{E5880651-7CB6-40B9-A0D7-943100267AAB}" srcOrd="2" destOrd="0" presId="urn:microsoft.com/office/officeart/2005/8/layout/radial6"/>
    <dgm:cxn modelId="{4FFF8C3C-58EF-49C6-9C17-44AE033B3084}" type="presParOf" srcId="{9F4202F5-B87D-45C0-A571-A4362B909269}" destId="{F6C6C7C7-F4E4-4E70-AC4C-64AF248C7E63}" srcOrd="3" destOrd="0" presId="urn:microsoft.com/office/officeart/2005/8/layout/radial6"/>
    <dgm:cxn modelId="{787EAC07-049A-4ECC-BD92-27ABA398B796}" type="presParOf" srcId="{9F4202F5-B87D-45C0-A571-A4362B909269}" destId="{BB278ADC-4D6C-4D32-8976-9E9CD2AD1A1B}" srcOrd="4" destOrd="0" presId="urn:microsoft.com/office/officeart/2005/8/layout/radial6"/>
    <dgm:cxn modelId="{DF77F8A6-E0F3-4B86-B032-CC0A8BB3D028}" type="presParOf" srcId="{9F4202F5-B87D-45C0-A571-A4362B909269}" destId="{F8A13E5D-8499-4B60-BCA5-C9269548D6E7}" srcOrd="5" destOrd="0" presId="urn:microsoft.com/office/officeart/2005/8/layout/radial6"/>
    <dgm:cxn modelId="{2AA5F761-9F58-45B8-887B-7F47A2DBED3C}" type="presParOf" srcId="{9F4202F5-B87D-45C0-A571-A4362B909269}" destId="{A76A7657-EF21-4DF7-A0D6-D745632FE83F}" srcOrd="6" destOrd="0" presId="urn:microsoft.com/office/officeart/2005/8/layout/radial6"/>
    <dgm:cxn modelId="{388C8BF5-0DCF-4845-85FF-4D705EA431F6}" type="presParOf" srcId="{9F4202F5-B87D-45C0-A571-A4362B909269}" destId="{782C0334-3556-46E8-857B-D834E43A28D6}" srcOrd="7" destOrd="0" presId="urn:microsoft.com/office/officeart/2005/8/layout/radial6"/>
    <dgm:cxn modelId="{499D2397-8BF4-471B-AC35-6ACF78A294D6}" type="presParOf" srcId="{9F4202F5-B87D-45C0-A571-A4362B909269}" destId="{53A451D1-3E29-48AA-B376-2A01A72B4DD0}" srcOrd="8" destOrd="0" presId="urn:microsoft.com/office/officeart/2005/8/layout/radial6"/>
    <dgm:cxn modelId="{73D52713-5BF6-4136-B0B8-ECBD708F71BD}" type="presParOf" srcId="{9F4202F5-B87D-45C0-A571-A4362B909269}" destId="{04C75676-B1E6-4854-8104-5DDF1F5FC884}" srcOrd="9" destOrd="0" presId="urn:microsoft.com/office/officeart/2005/8/layout/radial6"/>
    <dgm:cxn modelId="{ACBE1FF9-19EC-4F15-B1D7-4C208A8BF4D9}" type="presParOf" srcId="{9F4202F5-B87D-45C0-A571-A4362B909269}" destId="{BBF0CD8A-A41E-4D1B-AAA7-C9342D046D54}" srcOrd="10" destOrd="0" presId="urn:microsoft.com/office/officeart/2005/8/layout/radial6"/>
    <dgm:cxn modelId="{FB1EC57D-FCC6-4708-9C4D-0C38718BB2F5}" type="presParOf" srcId="{9F4202F5-B87D-45C0-A571-A4362B909269}" destId="{FDBB5A93-8AFA-4773-9C5A-DF8B67EE3CEC}" srcOrd="11" destOrd="0" presId="urn:microsoft.com/office/officeart/2005/8/layout/radial6"/>
    <dgm:cxn modelId="{1438271E-FFE7-4B03-9583-D5576C6F008A}" type="presParOf" srcId="{9F4202F5-B87D-45C0-A571-A4362B909269}" destId="{B9025926-E139-4069-9AA3-26486DB50B0E}" srcOrd="12" destOrd="0" presId="urn:microsoft.com/office/officeart/2005/8/layout/radial6"/>
    <dgm:cxn modelId="{36CDCE2E-6959-4F67-92F0-BF8C138D7902}" type="presParOf" srcId="{9F4202F5-B87D-45C0-A571-A4362B909269}" destId="{5A75DE7C-917F-4274-AD63-9ADD59EAC110}" srcOrd="13" destOrd="0" presId="urn:microsoft.com/office/officeart/2005/8/layout/radial6"/>
    <dgm:cxn modelId="{DBE688F5-7FFA-4C38-85D0-6886583819C5}" type="presParOf" srcId="{9F4202F5-B87D-45C0-A571-A4362B909269}" destId="{E9FE4A08-666A-4176-A4B0-BD9F256EB325}" srcOrd="14" destOrd="0" presId="urn:microsoft.com/office/officeart/2005/8/layout/radial6"/>
    <dgm:cxn modelId="{16213CE4-6C87-4CA0-912C-1B705955B8ED}" type="presParOf" srcId="{9F4202F5-B87D-45C0-A571-A4362B909269}" destId="{49C523B5-21F7-40F1-A6AE-64C78777273C}" srcOrd="15" destOrd="0" presId="urn:microsoft.com/office/officeart/2005/8/layout/radial6"/>
    <dgm:cxn modelId="{83D5CD9F-114F-407E-8EB0-DA4D523DA41A}" type="presParOf" srcId="{9F4202F5-B87D-45C0-A571-A4362B909269}" destId="{E20405D2-DE50-4F7F-9120-368BCFF6523F}" srcOrd="16" destOrd="0" presId="urn:microsoft.com/office/officeart/2005/8/layout/radial6"/>
    <dgm:cxn modelId="{0C2AA8DE-FAE8-4499-9565-A8B2DEDF0C76}" type="presParOf" srcId="{9F4202F5-B87D-45C0-A571-A4362B909269}" destId="{0D20DF30-C88C-4B8E-BE68-17E547077DF4}" srcOrd="17" destOrd="0" presId="urn:microsoft.com/office/officeart/2005/8/layout/radial6"/>
    <dgm:cxn modelId="{C357DAB9-AA44-4827-B24D-55E8A5974DCE}" type="presParOf" srcId="{9F4202F5-B87D-45C0-A571-A4362B909269}" destId="{2A985555-9A29-4255-8054-34E4F831B109}" srcOrd="18" destOrd="0" presId="urn:microsoft.com/office/officeart/2005/8/layout/radial6"/>
    <dgm:cxn modelId="{6244E557-A51D-4752-B933-88202010E20C}" type="presParOf" srcId="{9F4202F5-B87D-45C0-A571-A4362B909269}" destId="{D4474486-B38E-4434-8CC6-DC30BC84D4B8}" srcOrd="19" destOrd="0" presId="urn:microsoft.com/office/officeart/2005/8/layout/radial6"/>
    <dgm:cxn modelId="{3B82C91C-33DB-4235-B1F5-10A2306E6E35}" type="presParOf" srcId="{9F4202F5-B87D-45C0-A571-A4362B909269}" destId="{A81BDFAA-199B-4A97-90A3-9913B39AC4BB}" srcOrd="20" destOrd="0" presId="urn:microsoft.com/office/officeart/2005/8/layout/radial6"/>
    <dgm:cxn modelId="{55E4B089-22F3-4CCE-B4BB-496E662C9FBA}" type="presParOf" srcId="{9F4202F5-B87D-45C0-A571-A4362B909269}" destId="{329E5210-BDC0-4A49-9976-B84A7975A23A}" srcOrd="21" destOrd="0" presId="urn:microsoft.com/office/officeart/2005/8/layout/radial6"/>
    <dgm:cxn modelId="{05B5ED0F-C13C-4D4B-B173-3AFE724A2D47}" type="presParOf" srcId="{9F4202F5-B87D-45C0-A571-A4362B909269}" destId="{A4FC6ABB-D3F9-4548-86F9-2D4BCC139DA9}" srcOrd="22" destOrd="0" presId="urn:microsoft.com/office/officeart/2005/8/layout/radial6"/>
    <dgm:cxn modelId="{490061A3-CCEE-43CD-8530-2C2A1F4A4336}" type="presParOf" srcId="{9F4202F5-B87D-45C0-A571-A4362B909269}" destId="{000D35C4-67F0-4955-92A0-71EB5397B152}" srcOrd="23" destOrd="0" presId="urn:microsoft.com/office/officeart/2005/8/layout/radial6"/>
    <dgm:cxn modelId="{C430AFAC-D9E8-43F5-91AB-6856413D88DA}" type="presParOf" srcId="{9F4202F5-B87D-45C0-A571-A4362B909269}" destId="{8E75FB46-A1F4-4DA7-A8C6-A4AE91AF060D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5FB46-A1F4-4DA7-A8C6-A4AE91AF060D}">
      <dsp:nvSpPr>
        <dsp:cNvPr id="0" name=""/>
        <dsp:cNvSpPr/>
      </dsp:nvSpPr>
      <dsp:spPr>
        <a:xfrm>
          <a:off x="508668" y="260373"/>
          <a:ext cx="2367039" cy="2367039"/>
        </a:xfrm>
        <a:prstGeom prst="blockArc">
          <a:avLst>
            <a:gd name="adj1" fmla="val 13500000"/>
            <a:gd name="adj2" fmla="val 16200000"/>
            <a:gd name="adj3" fmla="val 3406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29E5210-BDC0-4A49-9976-B84A7975A23A}">
      <dsp:nvSpPr>
        <dsp:cNvPr id="0" name=""/>
        <dsp:cNvSpPr/>
      </dsp:nvSpPr>
      <dsp:spPr>
        <a:xfrm>
          <a:off x="508668" y="260373"/>
          <a:ext cx="2367039" cy="2367039"/>
        </a:xfrm>
        <a:prstGeom prst="blockArc">
          <a:avLst>
            <a:gd name="adj1" fmla="val 10800000"/>
            <a:gd name="adj2" fmla="val 13500000"/>
            <a:gd name="adj3" fmla="val 3406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985555-9A29-4255-8054-34E4F831B109}">
      <dsp:nvSpPr>
        <dsp:cNvPr id="0" name=""/>
        <dsp:cNvSpPr/>
      </dsp:nvSpPr>
      <dsp:spPr>
        <a:xfrm>
          <a:off x="508668" y="260373"/>
          <a:ext cx="2367039" cy="2367039"/>
        </a:xfrm>
        <a:prstGeom prst="blockArc">
          <a:avLst>
            <a:gd name="adj1" fmla="val 8100000"/>
            <a:gd name="adj2" fmla="val 10800000"/>
            <a:gd name="adj3" fmla="val 3406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C523B5-21F7-40F1-A6AE-64C78777273C}">
      <dsp:nvSpPr>
        <dsp:cNvPr id="0" name=""/>
        <dsp:cNvSpPr/>
      </dsp:nvSpPr>
      <dsp:spPr>
        <a:xfrm>
          <a:off x="509571" y="261277"/>
          <a:ext cx="2367039" cy="2367039"/>
        </a:xfrm>
        <a:prstGeom prst="blockArc">
          <a:avLst>
            <a:gd name="adj1" fmla="val 5320181"/>
            <a:gd name="adj2" fmla="val 8103777"/>
            <a:gd name="adj3" fmla="val 3406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025926-E139-4069-9AA3-26486DB50B0E}">
      <dsp:nvSpPr>
        <dsp:cNvPr id="0" name=""/>
        <dsp:cNvSpPr/>
      </dsp:nvSpPr>
      <dsp:spPr>
        <a:xfrm>
          <a:off x="507720" y="261321"/>
          <a:ext cx="2367039" cy="2367039"/>
        </a:xfrm>
        <a:prstGeom prst="blockArc">
          <a:avLst>
            <a:gd name="adj1" fmla="val 2696038"/>
            <a:gd name="adj2" fmla="val 5314710"/>
            <a:gd name="adj3" fmla="val 3406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C75676-B1E6-4854-8104-5DDF1F5FC884}">
      <dsp:nvSpPr>
        <dsp:cNvPr id="0" name=""/>
        <dsp:cNvSpPr/>
      </dsp:nvSpPr>
      <dsp:spPr>
        <a:xfrm>
          <a:off x="508668" y="260373"/>
          <a:ext cx="2367039" cy="2367039"/>
        </a:xfrm>
        <a:prstGeom prst="blockArc">
          <a:avLst>
            <a:gd name="adj1" fmla="val 0"/>
            <a:gd name="adj2" fmla="val 2700000"/>
            <a:gd name="adj3" fmla="val 3406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6A7657-EF21-4DF7-A0D6-D745632FE83F}">
      <dsp:nvSpPr>
        <dsp:cNvPr id="0" name=""/>
        <dsp:cNvSpPr/>
      </dsp:nvSpPr>
      <dsp:spPr>
        <a:xfrm>
          <a:off x="508668" y="260373"/>
          <a:ext cx="2367039" cy="2367039"/>
        </a:xfrm>
        <a:prstGeom prst="blockArc">
          <a:avLst>
            <a:gd name="adj1" fmla="val 18900000"/>
            <a:gd name="adj2" fmla="val 0"/>
            <a:gd name="adj3" fmla="val 3406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C6C7C7-F4E4-4E70-AC4C-64AF248C7E63}">
      <dsp:nvSpPr>
        <dsp:cNvPr id="0" name=""/>
        <dsp:cNvSpPr/>
      </dsp:nvSpPr>
      <dsp:spPr>
        <a:xfrm>
          <a:off x="508668" y="260373"/>
          <a:ext cx="2367039" cy="2367039"/>
        </a:xfrm>
        <a:prstGeom prst="blockArc">
          <a:avLst>
            <a:gd name="adj1" fmla="val 16200000"/>
            <a:gd name="adj2" fmla="val 18900000"/>
            <a:gd name="adj3" fmla="val 3406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5947B7-BE8F-467B-9B9C-68544F6325F4}">
      <dsp:nvSpPr>
        <dsp:cNvPr id="0" name=""/>
        <dsp:cNvSpPr/>
      </dsp:nvSpPr>
      <dsp:spPr>
        <a:xfrm>
          <a:off x="1190034" y="990421"/>
          <a:ext cx="1004306" cy="906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smtClean="0"/>
            <a:t>Куратор реабилитационной программы</a:t>
          </a:r>
          <a:endParaRPr lang="ru-RU" sz="1000" kern="1200" dirty="0"/>
        </a:p>
      </dsp:txBody>
      <dsp:txXfrm>
        <a:off x="1337111" y="1123240"/>
        <a:ext cx="710152" cy="641305"/>
      </dsp:txXfrm>
    </dsp:sp>
    <dsp:sp modelId="{AF5CADB6-79EC-46F2-90D2-E55ADBD3C88A}">
      <dsp:nvSpPr>
        <dsp:cNvPr id="0" name=""/>
        <dsp:cNvSpPr/>
      </dsp:nvSpPr>
      <dsp:spPr>
        <a:xfrm>
          <a:off x="1412249" y="590"/>
          <a:ext cx="559876" cy="5598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/>
            <a:t>медицинская реабилитация</a:t>
          </a:r>
          <a:endParaRPr lang="ru-RU" sz="700" kern="1200" dirty="0"/>
        </a:p>
      </dsp:txBody>
      <dsp:txXfrm>
        <a:off x="1494241" y="82582"/>
        <a:ext cx="395892" cy="395892"/>
      </dsp:txXfrm>
    </dsp:sp>
    <dsp:sp modelId="{BB278ADC-4D6C-4D32-8976-9E9CD2AD1A1B}">
      <dsp:nvSpPr>
        <dsp:cNvPr id="0" name=""/>
        <dsp:cNvSpPr/>
      </dsp:nvSpPr>
      <dsp:spPr>
        <a:xfrm>
          <a:off x="2234872" y="341332"/>
          <a:ext cx="559876" cy="5598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/>
            <a:t>социаль-ная реабилитация</a:t>
          </a:r>
          <a:endParaRPr lang="ru-RU" sz="700" kern="1200" dirty="0"/>
        </a:p>
      </dsp:txBody>
      <dsp:txXfrm>
        <a:off x="2316864" y="423324"/>
        <a:ext cx="395892" cy="395892"/>
      </dsp:txXfrm>
    </dsp:sp>
    <dsp:sp modelId="{782C0334-3556-46E8-857B-D834E43A28D6}">
      <dsp:nvSpPr>
        <dsp:cNvPr id="0" name=""/>
        <dsp:cNvSpPr/>
      </dsp:nvSpPr>
      <dsp:spPr>
        <a:xfrm>
          <a:off x="2575614" y="1163954"/>
          <a:ext cx="559876" cy="5598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/>
            <a:t>образование (общее, проф.)</a:t>
          </a:r>
          <a:endParaRPr lang="ru-RU" sz="700" kern="1200" dirty="0"/>
        </a:p>
      </dsp:txBody>
      <dsp:txXfrm>
        <a:off x="2657606" y="1245946"/>
        <a:ext cx="395892" cy="395892"/>
      </dsp:txXfrm>
    </dsp:sp>
    <dsp:sp modelId="{BBF0CD8A-A41E-4D1B-AAA7-C9342D046D54}">
      <dsp:nvSpPr>
        <dsp:cNvPr id="0" name=""/>
        <dsp:cNvSpPr/>
      </dsp:nvSpPr>
      <dsp:spPr>
        <a:xfrm>
          <a:off x="2221309" y="1986577"/>
          <a:ext cx="587002" cy="5598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600" kern="1200" smtClean="0"/>
            <a:t>реабилита-ция через адаптивную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smtClean="0"/>
            <a:t>физ-ру и спорт</a:t>
          </a:r>
          <a:endParaRPr lang="ru-RU" sz="600" kern="1200" dirty="0"/>
        </a:p>
      </dsp:txBody>
      <dsp:txXfrm>
        <a:off x="2307273" y="2068569"/>
        <a:ext cx="415074" cy="395892"/>
      </dsp:txXfrm>
    </dsp:sp>
    <dsp:sp modelId="{5A75DE7C-917F-4274-AD63-9ADD59EAC110}">
      <dsp:nvSpPr>
        <dsp:cNvPr id="0" name=""/>
        <dsp:cNvSpPr/>
      </dsp:nvSpPr>
      <dsp:spPr>
        <a:xfrm>
          <a:off x="1423976" y="2327909"/>
          <a:ext cx="592248" cy="5598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/>
            <a:t>социокуль-турная реабилитация</a:t>
          </a:r>
          <a:endParaRPr lang="ru-RU" sz="700" kern="1200" dirty="0"/>
        </a:p>
      </dsp:txBody>
      <dsp:txXfrm>
        <a:off x="1510709" y="2409901"/>
        <a:ext cx="418782" cy="395892"/>
      </dsp:txXfrm>
    </dsp:sp>
    <dsp:sp modelId="{E20405D2-DE50-4F7F-9120-368BCFF6523F}">
      <dsp:nvSpPr>
        <dsp:cNvPr id="0" name=""/>
        <dsp:cNvSpPr/>
      </dsp:nvSpPr>
      <dsp:spPr>
        <a:xfrm>
          <a:off x="589627" y="1986577"/>
          <a:ext cx="559876" cy="5598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700" kern="1200" dirty="0" err="1" smtClean="0"/>
            <a:t>профес</a:t>
          </a:r>
          <a:r>
            <a:rPr lang="ru-RU" sz="700" kern="1200" dirty="0" smtClean="0"/>
            <a:t>.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реабилитация</a:t>
          </a:r>
          <a:endParaRPr lang="ru-RU" sz="700" kern="1200" dirty="0"/>
        </a:p>
      </dsp:txBody>
      <dsp:txXfrm>
        <a:off x="671619" y="2068569"/>
        <a:ext cx="395892" cy="395892"/>
      </dsp:txXfrm>
    </dsp:sp>
    <dsp:sp modelId="{D4474486-B38E-4434-8CC6-DC30BC84D4B8}">
      <dsp:nvSpPr>
        <dsp:cNvPr id="0" name=""/>
        <dsp:cNvSpPr/>
      </dsp:nvSpPr>
      <dsp:spPr>
        <a:xfrm>
          <a:off x="248885" y="1163954"/>
          <a:ext cx="559876" cy="5598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/>
            <a:t>технологии сопровождения</a:t>
          </a:r>
          <a:endParaRPr lang="ru-RU" sz="700" kern="1200" dirty="0"/>
        </a:p>
      </dsp:txBody>
      <dsp:txXfrm>
        <a:off x="330877" y="1245946"/>
        <a:ext cx="395892" cy="395892"/>
      </dsp:txXfrm>
    </dsp:sp>
    <dsp:sp modelId="{A4FC6ABB-D3F9-4548-86F9-2D4BCC139DA9}">
      <dsp:nvSpPr>
        <dsp:cNvPr id="0" name=""/>
        <dsp:cNvSpPr/>
      </dsp:nvSpPr>
      <dsp:spPr>
        <a:xfrm>
          <a:off x="589627" y="341332"/>
          <a:ext cx="559876" cy="5598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/>
            <a:t>ранняя помощь</a:t>
          </a:r>
          <a:endParaRPr lang="ru-RU" sz="700" kern="1200" dirty="0"/>
        </a:p>
      </dsp:txBody>
      <dsp:txXfrm>
        <a:off x="671619" y="423324"/>
        <a:ext cx="395892" cy="395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0.97477</cdr:x>
      <cdr:y>0.11063</cdr:y>
    </cdr:to>
    <cdr:sp macro="" textlink="">
      <cdr:nvSpPr>
        <cdr:cNvPr id="2" name="TextBox 19"/>
        <cdr:cNvSpPr txBox="1"/>
      </cdr:nvSpPr>
      <cdr:spPr>
        <a:xfrm xmlns:a="http://schemas.openxmlformats.org/drawingml/2006/main">
          <a:off x="0" y="0"/>
          <a:ext cx="4580466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rgbClr val="9BBB59">
                  <a:lumMod val="50000"/>
                </a:srgbClr>
              </a:solidFill>
            </a:rPr>
            <a:t>Потребность реабилитационных мероприятиях, предусмотренных ИПРА ребенка-инвалида (%)</a:t>
          </a:r>
          <a:endParaRPr lang="ru-RU" sz="1400" b="1" dirty="0">
            <a:solidFill>
              <a:srgbClr val="9BBB59">
                <a:lumMod val="50000"/>
              </a:srgb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0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8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8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3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26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8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6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3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7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0FBCF-EF82-4B31-8009-035DCB3A6E2F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5535-A54A-4B95-B176-E1FADDC276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consultantplus://offline/ref=166B403D95E733A09C70D67D79220C5C3AFBAED6670C44E765328EF31457FBE075C5051F5B5C29224E5C4EB7E278064314368EBC7F9364BEcA6D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7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em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F47F0B3F-6EF5-7246-95B9-0114FE26A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600" y="2524125"/>
            <a:ext cx="7415213" cy="2155825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ru-RU" sz="28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  <a:t>СОВРЕМЕННОЕ</a:t>
            </a:r>
            <a:br>
              <a:rPr lang="ru-RU" sz="28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</a:br>
            <a:r>
              <a:rPr lang="ru-RU" sz="28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  <a:t>СОСТОЯНИЕ СИСТЕМЫ</a:t>
            </a:r>
            <a:br>
              <a:rPr lang="ru-RU" sz="28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</a:br>
            <a:r>
              <a:rPr lang="ru-RU" sz="28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  <a:t>КОМПЛЕКСНОЙ РЕАБИЛИТАЦИИ</a:t>
            </a:r>
            <a:br>
              <a:rPr lang="ru-RU" sz="28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</a:br>
            <a:r>
              <a:rPr lang="ru-RU" sz="28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  <a:t>И АБИЛИТАЦИИ ДЕТЕЙ-ИНВАЛИДОВ </a:t>
            </a:r>
            <a:endParaRPr lang="ru-RU" sz="2800" b="1" dirty="0">
              <a:solidFill>
                <a:srgbClr val="47773F"/>
              </a:solidFill>
              <a:latin typeface="a_Futurica ExtraBold" panose="020B04020202040203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356DDAB-3B02-CE48-BC01-BEB0A9F592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0777" y="0"/>
            <a:ext cx="5991223" cy="3144715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4FE8B44F-334F-154B-A645-4AF47E33F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2925" y="4757099"/>
            <a:ext cx="7358063" cy="201517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Оксана Гавриловна Струкова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к.м.н.,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>
                <a:solidFill>
                  <a:srgbClr val="87B11C"/>
                </a:solidFill>
                <a:latin typeface="GEOMETRIA-MEDIUM" panose="020B0503020204020204" pitchFamily="34" charset="0"/>
              </a:rPr>
              <a:t>и.о</a:t>
            </a: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. руководителя Федерального центра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научно-методического и методологического обеспечения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развития системы комплексной реабилитации и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900" dirty="0" err="1" smtClean="0">
                <a:solidFill>
                  <a:srgbClr val="87B11C"/>
                </a:solidFill>
                <a:latin typeface="GEOMETRIA-MEDIUM" panose="020B0503020204020204" pitchFamily="34" charset="0"/>
              </a:rPr>
              <a:t>абилитации</a:t>
            </a: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 инвалидов и детей-инвалидов</a:t>
            </a:r>
            <a:endParaRPr lang="ru-RU" sz="1900" dirty="0">
              <a:solidFill>
                <a:srgbClr val="87B11C"/>
              </a:solidFill>
              <a:latin typeface="GEOMETRIA-MEDIUM" panose="020B0503020204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8" y="28875"/>
            <a:ext cx="2550694" cy="68998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852" y="47927"/>
            <a:ext cx="729073" cy="726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95691" y="69071"/>
            <a:ext cx="3014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47773F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ФГБУ ФБ МСЭ Минтруда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59700"/>
            <a:ext cx="3267075" cy="390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11508" y="6492875"/>
            <a:ext cx="442392" cy="365125"/>
          </a:xfrm>
        </p:spPr>
        <p:txBody>
          <a:bodyPr/>
          <a:lstStyle/>
          <a:p>
            <a:fld id="{394890B0-89DA-4E3F-A74D-BCB6A4B0B9DC}" type="slidenum">
              <a:rPr lang="ru-RU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/>
              <a:t>2</a:t>
            </a:fld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58" y="39689"/>
            <a:ext cx="729073" cy="72672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07473" y="120078"/>
            <a:ext cx="9097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Формирование системы комплексной реабилитации и </a:t>
            </a:r>
            <a:r>
              <a:rPr lang="ru-RU" b="1" dirty="0" err="1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абилитации</a:t>
            </a:r>
            <a:r>
              <a:rPr lang="ru-RU" b="1" dirty="0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 инвалидов и детей-инвалидов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27494" y="1043226"/>
            <a:ext cx="2403810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cs typeface="Arial" pitchFamily="34" charset="0"/>
              </a:rPr>
              <a:t>Конец 90-х –</a:t>
            </a:r>
          </a:p>
          <a:p>
            <a:pPr algn="ctr"/>
            <a:r>
              <a:rPr lang="ru-RU" sz="1200" b="1" dirty="0" smtClean="0">
                <a:cs typeface="Arial" pitchFamily="34" charset="0"/>
              </a:rPr>
              <a:t> начало 2000-х</a:t>
            </a:r>
          </a:p>
          <a:p>
            <a:pPr algn="ctr"/>
            <a:endParaRPr lang="ru-RU" sz="1000" b="1" dirty="0" smtClean="0">
              <a:cs typeface="Arial" pitchFamily="34" charset="0"/>
            </a:endParaRPr>
          </a:p>
          <a:p>
            <a:pPr algn="ctr"/>
            <a:r>
              <a:rPr lang="ru-RU" sz="1200" dirty="0" smtClean="0">
                <a:cs typeface="Arial" pitchFamily="34" charset="0"/>
              </a:rPr>
              <a:t>Предоставление услуг по реабилитации и абилитации инвалидов в субъектах РФ</a:t>
            </a:r>
            <a:endParaRPr lang="ru-RU" sz="1200" dirty="0"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27494" y="2469654"/>
            <a:ext cx="2376264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cs typeface="Arial" pitchFamily="34" charset="0"/>
              </a:rPr>
              <a:t>С 2011 года</a:t>
            </a:r>
          </a:p>
          <a:p>
            <a:pPr algn="ctr"/>
            <a:endParaRPr lang="ru-RU" sz="1000" b="1" dirty="0" smtClean="0">
              <a:cs typeface="Arial" pitchFamily="34" charset="0"/>
            </a:endParaRPr>
          </a:p>
          <a:p>
            <a:pPr algn="ctr"/>
            <a:r>
              <a:rPr lang="ru-RU" sz="1200" dirty="0" smtClean="0">
                <a:cs typeface="Arial" pitchFamily="34" charset="0"/>
              </a:rPr>
              <a:t>Начало реализации </a:t>
            </a:r>
          </a:p>
          <a:p>
            <a:pPr algn="ctr"/>
            <a:r>
              <a:rPr lang="ru-RU" sz="1200" dirty="0" smtClean="0">
                <a:cs typeface="Arial" pitchFamily="34" charset="0"/>
              </a:rPr>
              <a:t>Государственной программы РФ «Доступная среда»</a:t>
            </a:r>
          </a:p>
          <a:p>
            <a:pPr algn="ctr"/>
            <a:endParaRPr lang="ru-RU" sz="1000" dirty="0" smtClean="0">
              <a:cs typeface="Arial" pitchFamily="34" charset="0"/>
            </a:endParaRPr>
          </a:p>
          <a:p>
            <a:pPr algn="ctr"/>
            <a:r>
              <a:rPr lang="ru-RU" sz="1200" dirty="0" smtClean="0">
                <a:cs typeface="Arial" pitchFamily="34" charset="0"/>
              </a:rPr>
              <a:t>Формирование комплексного подхода к предоставлению реабилитационных услуг</a:t>
            </a:r>
            <a:endParaRPr lang="ru-RU" sz="1200" dirty="0"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27494" y="4485878"/>
            <a:ext cx="2376264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cs typeface="Arial" pitchFamily="34" charset="0"/>
              </a:rPr>
              <a:t>С 2015 года</a:t>
            </a:r>
          </a:p>
          <a:p>
            <a:pPr algn="ctr"/>
            <a:endParaRPr lang="ru-RU" sz="1000" b="1" dirty="0" smtClean="0">
              <a:cs typeface="Arial" pitchFamily="34" charset="0"/>
            </a:endParaRPr>
          </a:p>
          <a:p>
            <a:pPr algn="ctr"/>
            <a:r>
              <a:rPr lang="ru-RU" sz="1200" dirty="0" smtClean="0">
                <a:cs typeface="Arial" pitchFamily="34" charset="0"/>
              </a:rPr>
              <a:t>Включение в Государственную программу РФ «Доступная среда» подпрограммы 2 «Совершенствование системы комплексной реабилитации и абилитации инвалидов»</a:t>
            </a:r>
            <a:endParaRPr lang="en-US" sz="1200" dirty="0" smtClean="0">
              <a:cs typeface="Arial" pitchFamily="34" charset="0"/>
            </a:endParaRPr>
          </a:p>
          <a:p>
            <a:pPr algn="ctr"/>
            <a:endParaRPr lang="ru-RU" sz="400" dirty="0" smtClean="0">
              <a:cs typeface="Arial" pitchFamily="34" charset="0"/>
            </a:endParaRPr>
          </a:p>
          <a:p>
            <a:pPr algn="ctr"/>
            <a:r>
              <a:rPr lang="ru-RU" sz="1200" dirty="0" smtClean="0">
                <a:cs typeface="Arial" pitchFamily="34" charset="0"/>
              </a:rPr>
              <a:t>Формирование системы комплексной реабилитации </a:t>
            </a:r>
            <a:endParaRPr lang="ru-RU" sz="1200" dirty="0">
              <a:cs typeface="Arial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2807614" y="2223326"/>
            <a:ext cx="216024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07814" y="5133950"/>
            <a:ext cx="597666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cs typeface="Arial" pitchFamily="34" charset="0"/>
              </a:rPr>
              <a:t>План основных мероприятий </a:t>
            </a:r>
            <a:r>
              <a:rPr lang="ru-RU" sz="1200" dirty="0" smtClean="0">
                <a:cs typeface="Arial" pitchFamily="34" charset="0"/>
              </a:rPr>
              <a:t>до 2020 года, проводимых в рамках </a:t>
            </a:r>
            <a:r>
              <a:rPr lang="ru-RU" sz="1200" b="1" dirty="0" smtClean="0">
                <a:cs typeface="Arial" pitchFamily="34" charset="0"/>
              </a:rPr>
              <a:t>Десятилетия </a:t>
            </a:r>
            <a:r>
              <a:rPr lang="ru-RU" sz="1200" b="1" dirty="0" smtClean="0">
                <a:cs typeface="Arial" pitchFamily="34" charset="0"/>
              </a:rPr>
              <a:t>детства</a:t>
            </a:r>
            <a:r>
              <a:rPr lang="en-US" sz="1200" b="1" dirty="0" smtClean="0">
                <a:cs typeface="Arial" pitchFamily="34" charset="0"/>
              </a:rPr>
              <a:t>,</a:t>
            </a:r>
            <a:r>
              <a:rPr lang="ru-RU" sz="1200" b="1" dirty="0" smtClean="0">
                <a:cs typeface="Arial" pitchFamily="34" charset="0"/>
              </a:rPr>
              <a:t> </a:t>
            </a:r>
            <a:r>
              <a:rPr lang="ru-RU" sz="1200" dirty="0" smtClean="0">
                <a:cs typeface="Arial" pitchFamily="34" charset="0"/>
              </a:rPr>
              <a:t>утвержден распоряжением Правительства Российской Федерации </a:t>
            </a:r>
            <a:br>
              <a:rPr lang="ru-RU" sz="1200" dirty="0" smtClean="0">
                <a:cs typeface="Arial" pitchFamily="34" charset="0"/>
              </a:rPr>
            </a:br>
            <a:r>
              <a:rPr lang="ru-RU" sz="1200" dirty="0" smtClean="0">
                <a:cs typeface="Arial" pitchFamily="34" charset="0"/>
              </a:rPr>
              <a:t>от 06.07.2018 г. № 1375-р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07814" y="4379322"/>
            <a:ext cx="5976664" cy="6826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cs typeface="Arial" pitchFamily="34" charset="0"/>
              </a:rPr>
              <a:t>Пилотный</a:t>
            </a:r>
            <a:r>
              <a:rPr lang="ru-RU" sz="1200" b="1" dirty="0" smtClean="0">
                <a:cs typeface="Arial" pitchFamily="34" charset="0"/>
              </a:rPr>
              <a:t> проект </a:t>
            </a:r>
            <a:r>
              <a:rPr lang="ru-RU" sz="1200" dirty="0" smtClean="0">
                <a:cs typeface="Arial" pitchFamily="34" charset="0"/>
              </a:rPr>
              <a:t>по формированию системы комплексной реабилитации инвалидов 2017-2018 годы</a:t>
            </a:r>
          </a:p>
          <a:p>
            <a:pPr marL="228600" indent="-228600">
              <a:lnSpc>
                <a:spcPts val="1200"/>
              </a:lnSpc>
              <a:buAutoNum type="arabicPeriod"/>
            </a:pPr>
            <a:r>
              <a:rPr lang="ru-RU" sz="1200" dirty="0" smtClean="0">
                <a:cs typeface="Arial" pitchFamily="34" charset="0"/>
              </a:rPr>
              <a:t>Пермский край</a:t>
            </a:r>
          </a:p>
          <a:p>
            <a:pPr marL="228600" indent="-228600">
              <a:lnSpc>
                <a:spcPts val="1200"/>
              </a:lnSpc>
              <a:buAutoNum type="arabicPeriod"/>
            </a:pPr>
            <a:r>
              <a:rPr lang="ru-RU" sz="1200" dirty="0" smtClean="0">
                <a:cs typeface="Arial" pitchFamily="34" charset="0"/>
              </a:rPr>
              <a:t>Свердловская область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08214" y="1605558"/>
            <a:ext cx="2376264" cy="15881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ea typeface="PMingLiU-ExtB" pitchFamily="18" charset="-120"/>
                <a:cs typeface="Arial" pitchFamily="34" charset="0"/>
              </a:rPr>
              <a:t>Перечень поручений Президента Российской Федерации по итогам встречи с инвалидами и представителями общественных организаций и профессиональных сообществ , оказывающих содействие инвалидам,</a:t>
            </a:r>
            <a:br>
              <a:rPr lang="ru-RU" sz="1200" dirty="0" smtClean="0">
                <a:ea typeface="PMingLiU-ExtB" pitchFamily="18" charset="-120"/>
                <a:cs typeface="Arial" pitchFamily="34" charset="0"/>
              </a:rPr>
            </a:br>
            <a:r>
              <a:rPr lang="ru-RU" sz="1200" dirty="0" smtClean="0">
                <a:ea typeface="PMingLiU-ExtB" pitchFamily="18" charset="-120"/>
                <a:cs typeface="Arial" pitchFamily="34" charset="0"/>
              </a:rPr>
              <a:t> </a:t>
            </a:r>
            <a:r>
              <a:rPr lang="ru-RU" sz="1200" b="1" dirty="0" smtClean="0">
                <a:ea typeface="Verdana" pitchFamily="34" charset="0"/>
                <a:cs typeface="Verdana" pitchFamily="34" charset="0"/>
              </a:rPr>
              <a:t>Пр-50 от 13.01.2018 г.</a:t>
            </a:r>
            <a:endParaRPr lang="ru-RU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807614" y="4239550"/>
            <a:ext cx="216024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175766" y="1029494"/>
            <a:ext cx="3960440" cy="327782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В соответствии с положениями Федерального закона </a:t>
            </a:r>
            <a:b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от 24.11.1995 г. № 181-ФЗ «О социальной защите инвалидов в Российской Федерации»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000" i="1" dirty="0" smtClean="0">
                <a:solidFill>
                  <a:schemeClr val="accent1">
                    <a:lumMod val="50000"/>
                  </a:schemeClr>
                </a:solidFill>
              </a:rPr>
              <a:t>в ред. Федерального закона от 01.12.2014 № 419-ФЗ</a:t>
            </a:r>
            <a:r>
              <a:rPr lang="en-US" sz="10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1000" i="1" dirty="0" smtClean="0">
              <a:solidFill>
                <a:srgbClr val="002060"/>
              </a:solidFill>
              <a:hlinkClick r:id="rId4"/>
            </a:endParaRPr>
          </a:p>
          <a:p>
            <a:pPr algn="just"/>
            <a:r>
              <a:rPr lang="ru-RU" sz="1200" b="1" i="1" dirty="0" smtClean="0">
                <a:solidFill>
                  <a:srgbClr val="002060"/>
                </a:solidFill>
              </a:rPr>
              <a:t>Реабилитация инвалидов </a:t>
            </a:r>
            <a:r>
              <a:rPr lang="ru-RU" sz="1200" i="1" dirty="0" smtClean="0">
                <a:solidFill>
                  <a:srgbClr val="002060"/>
                </a:solidFill>
              </a:rPr>
              <a:t>- система и процесс полного или частичного восстановления способностей инвалидов к бытовой, общественной, профессиональной и иной деятельности. </a:t>
            </a:r>
            <a:r>
              <a:rPr lang="ru-RU" sz="1200" b="1" i="1" dirty="0" err="1" smtClean="0">
                <a:solidFill>
                  <a:srgbClr val="002060"/>
                </a:solidFill>
              </a:rPr>
              <a:t>Абилитация</a:t>
            </a:r>
            <a:r>
              <a:rPr lang="ru-RU" sz="1200" b="1" i="1" dirty="0" smtClean="0">
                <a:solidFill>
                  <a:srgbClr val="002060"/>
                </a:solidFill>
              </a:rPr>
              <a:t> инвалидов </a:t>
            </a:r>
            <a:r>
              <a:rPr lang="ru-RU" sz="1200" i="1" dirty="0" smtClean="0">
                <a:solidFill>
                  <a:srgbClr val="002060"/>
                </a:solidFill>
              </a:rPr>
              <a:t>- система и процесс формирования отсутствовавших у инвалидов способностей </a:t>
            </a:r>
            <a:br>
              <a:rPr lang="ru-RU" sz="1200" i="1" dirty="0" smtClean="0">
                <a:solidFill>
                  <a:srgbClr val="002060"/>
                </a:solidFill>
              </a:rPr>
            </a:br>
            <a:r>
              <a:rPr lang="ru-RU" sz="1200" i="1" dirty="0" smtClean="0">
                <a:solidFill>
                  <a:srgbClr val="002060"/>
                </a:solidFill>
              </a:rPr>
              <a:t>к бытовой, общественной, профессиональной и иной деятельности. Реабилитация и </a:t>
            </a:r>
            <a:r>
              <a:rPr lang="ru-RU" sz="1200" i="1" dirty="0" err="1" smtClean="0">
                <a:solidFill>
                  <a:srgbClr val="002060"/>
                </a:solidFill>
              </a:rPr>
              <a:t>абилитация</a:t>
            </a:r>
            <a:r>
              <a:rPr lang="ru-RU" sz="1200" i="1" dirty="0" smtClean="0">
                <a:solidFill>
                  <a:srgbClr val="002060"/>
                </a:solidFill>
              </a:rPr>
              <a:t> инвалидов направлены на устранение или возможно более полную компенсацию ограничений жизнедеятельности инвалидов в целях их социальной адаптации, включая достижение ими материальной независимости </a:t>
            </a:r>
            <a:br>
              <a:rPr lang="ru-RU" sz="1200" i="1" dirty="0" smtClean="0">
                <a:solidFill>
                  <a:srgbClr val="002060"/>
                </a:solidFill>
              </a:rPr>
            </a:br>
            <a:r>
              <a:rPr lang="ru-RU" sz="1200" i="1" dirty="0" smtClean="0">
                <a:solidFill>
                  <a:srgbClr val="002060"/>
                </a:solidFill>
              </a:rPr>
              <a:t>и интеграцию в общество. </a:t>
            </a:r>
            <a:r>
              <a:rPr lang="ru-RU" sz="1200" b="1" dirty="0" smtClean="0">
                <a:solidFill>
                  <a:srgbClr val="002060"/>
                </a:solidFill>
              </a:rPr>
              <a:t>(статья 9)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08214" y="1029494"/>
            <a:ext cx="2376264" cy="4247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ea typeface="PMingLiU-ExtB" pitchFamily="18" charset="-120"/>
                <a:cs typeface="Arial" pitchFamily="34" charset="0"/>
              </a:rPr>
              <a:t>Конвенция ООН о правах инвалидов</a:t>
            </a:r>
            <a:endParaRPr lang="ru-RU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08214" y="3333750"/>
            <a:ext cx="237626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ea typeface="PMingLiU-ExtB" pitchFamily="18" charset="-120"/>
                <a:cs typeface="Arial" pitchFamily="34" charset="0"/>
              </a:rPr>
              <a:t>Заключительные замечания </a:t>
            </a:r>
            <a:br>
              <a:rPr lang="ru-RU" sz="1200" b="1" dirty="0" smtClean="0">
                <a:ea typeface="PMingLiU-ExtB" pitchFamily="18" charset="-120"/>
                <a:cs typeface="Arial" pitchFamily="34" charset="0"/>
              </a:rPr>
            </a:br>
            <a:r>
              <a:rPr lang="ru-RU" sz="1200" dirty="0" smtClean="0">
                <a:ea typeface="PMingLiU-ExtB" pitchFamily="18" charset="-120"/>
                <a:cs typeface="Arial" pitchFamily="34" charset="0"/>
              </a:rPr>
              <a:t>по первоначальному докладу РФ</a:t>
            </a:r>
            <a:br>
              <a:rPr lang="ru-RU" sz="1200" dirty="0" smtClean="0">
                <a:ea typeface="PMingLiU-ExtB" pitchFamily="18" charset="-120"/>
                <a:cs typeface="Arial" pitchFamily="34" charset="0"/>
              </a:rPr>
            </a:br>
            <a:r>
              <a:rPr lang="ru-RU" sz="1200" dirty="0" smtClean="0">
                <a:ea typeface="PMingLiU-ExtB" pitchFamily="18" charset="-120"/>
                <a:cs typeface="Arial" pitchFamily="34" charset="0"/>
              </a:rPr>
              <a:t> реализации Конвенция ООН </a:t>
            </a:r>
            <a:br>
              <a:rPr lang="ru-RU" sz="1200" dirty="0" smtClean="0">
                <a:ea typeface="PMingLiU-ExtB" pitchFamily="18" charset="-120"/>
                <a:cs typeface="Arial" pitchFamily="34" charset="0"/>
              </a:rPr>
            </a:br>
            <a:r>
              <a:rPr lang="ru-RU" sz="1200" dirty="0" smtClean="0">
                <a:ea typeface="PMingLiU-ExtB" pitchFamily="18" charset="-120"/>
                <a:cs typeface="Arial" pitchFamily="34" charset="0"/>
              </a:rPr>
              <a:t>о правах инвалидов от 09.04.2018.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4175766" y="5349974"/>
            <a:ext cx="360040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07814" y="5926038"/>
            <a:ext cx="597666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Проект </a:t>
            </a:r>
            <a:r>
              <a:rPr lang="ru-RU" sz="1200" b="1" dirty="0" smtClean="0"/>
              <a:t>Концепции развития </a:t>
            </a:r>
            <a:r>
              <a:rPr lang="ru-RU" sz="1200" dirty="0" smtClean="0"/>
              <a:t>в Российской Федерации </a:t>
            </a:r>
            <a:r>
              <a:rPr lang="ru-RU" sz="1200" b="1" dirty="0" smtClean="0"/>
              <a:t>системы комплексной реабилитации и </a:t>
            </a:r>
            <a:r>
              <a:rPr lang="ru-RU" sz="1200" b="1" dirty="0" err="1" smtClean="0"/>
              <a:t>абилитации</a:t>
            </a:r>
            <a:r>
              <a:rPr lang="ru-RU" sz="1200" b="1" dirty="0" smtClean="0"/>
              <a:t> </a:t>
            </a:r>
            <a:r>
              <a:rPr lang="ru-RU" sz="1200" dirty="0" smtClean="0"/>
              <a:t>лиц с инвалидностью,</a:t>
            </a:r>
            <a:br>
              <a:rPr lang="ru-RU" sz="1200" dirty="0" smtClean="0"/>
            </a:br>
            <a:r>
              <a:rPr lang="ru-RU" sz="1200" dirty="0" smtClean="0"/>
              <a:t>в том числе детей с инвалидностью, на период до 2025 года </a:t>
            </a:r>
            <a:endParaRPr lang="ru-RU" sz="1200" dirty="0" smtClean="0"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" y="50833"/>
            <a:ext cx="571777" cy="65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526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11508" y="6492875"/>
            <a:ext cx="442392" cy="365125"/>
          </a:xfrm>
        </p:spPr>
        <p:txBody>
          <a:bodyPr/>
          <a:lstStyle/>
          <a:p>
            <a:fld id="{394890B0-89DA-4E3F-A74D-BCB6A4B0B9DC}" type="slidenum">
              <a:rPr lang="ru-RU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/>
              <a:t>3</a:t>
            </a:fld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664043" y="58735"/>
            <a:ext cx="9316995" cy="562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47773F"/>
                </a:solidFill>
                <a:latin typeface="a_Futurica ExtraBold" panose="020B0802020204020304" pitchFamily="34" charset="-52"/>
                <a:ea typeface="+mn-ea"/>
                <a:cs typeface="+mn-cs"/>
              </a:rPr>
              <a:t>Социально-демографическая ситуация в Российской Федерации</a:t>
            </a:r>
          </a:p>
        </p:txBody>
      </p:sp>
      <p:sp>
        <p:nvSpPr>
          <p:cNvPr id="12" name="object 42"/>
          <p:cNvSpPr>
            <a:spLocks/>
          </p:cNvSpPr>
          <p:nvPr/>
        </p:nvSpPr>
        <p:spPr bwMode="auto">
          <a:xfrm>
            <a:off x="2783062" y="945679"/>
            <a:ext cx="216024" cy="446700"/>
          </a:xfrm>
          <a:custGeom>
            <a:avLst/>
            <a:gdLst>
              <a:gd name="T0" fmla="*/ 93626 w 192405"/>
              <a:gd name="T1" fmla="*/ 0 h 300355"/>
              <a:gd name="T2" fmla="*/ 0 w 192405"/>
              <a:gd name="T3" fmla="*/ 0 h 300355"/>
              <a:gd name="T4" fmla="*/ 93626 w 192405"/>
              <a:gd name="T5" fmla="*/ 21874 h 300355"/>
              <a:gd name="T6" fmla="*/ 0 w 192405"/>
              <a:gd name="T7" fmla="*/ 43749 h 300355"/>
              <a:gd name="T8" fmla="*/ 93626 w 192405"/>
              <a:gd name="T9" fmla="*/ 43749 h 300355"/>
              <a:gd name="T10" fmla="*/ 187380 w 192405"/>
              <a:gd name="T11" fmla="*/ 21874 h 300355"/>
              <a:gd name="T12" fmla="*/ 93626 w 192405"/>
              <a:gd name="T13" fmla="*/ 0 h 3003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405"/>
              <a:gd name="T22" fmla="*/ 0 h 300355"/>
              <a:gd name="T23" fmla="*/ 192405 w 192405"/>
              <a:gd name="T24" fmla="*/ 300355 h 3003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405" h="300355">
                <a:moveTo>
                  <a:pt x="96138" y="0"/>
                </a:moveTo>
                <a:lnTo>
                  <a:pt x="0" y="0"/>
                </a:lnTo>
                <a:lnTo>
                  <a:pt x="96138" y="149987"/>
                </a:lnTo>
                <a:lnTo>
                  <a:pt x="0" y="299974"/>
                </a:lnTo>
                <a:lnTo>
                  <a:pt x="96138" y="299974"/>
                </a:lnTo>
                <a:lnTo>
                  <a:pt x="192404" y="149987"/>
                </a:lnTo>
                <a:lnTo>
                  <a:pt x="96138" y="0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object 43"/>
          <p:cNvSpPr>
            <a:spLocks/>
          </p:cNvSpPr>
          <p:nvPr/>
        </p:nvSpPr>
        <p:spPr bwMode="auto">
          <a:xfrm>
            <a:off x="2931840" y="945679"/>
            <a:ext cx="216024" cy="444583"/>
          </a:xfrm>
          <a:custGeom>
            <a:avLst/>
            <a:gdLst>
              <a:gd name="T0" fmla="*/ 106811 w 192405"/>
              <a:gd name="T1" fmla="*/ 0 h 300355"/>
              <a:gd name="T2" fmla="*/ 0 w 192405"/>
              <a:gd name="T3" fmla="*/ 0 h 300355"/>
              <a:gd name="T4" fmla="*/ 106811 w 192405"/>
              <a:gd name="T5" fmla="*/ 20972 h 300355"/>
              <a:gd name="T6" fmla="*/ 0 w 192405"/>
              <a:gd name="T7" fmla="*/ 41944 h 300355"/>
              <a:gd name="T8" fmla="*/ 106811 w 192405"/>
              <a:gd name="T9" fmla="*/ 41944 h 300355"/>
              <a:gd name="T10" fmla="*/ 213761 w 192405"/>
              <a:gd name="T11" fmla="*/ 20972 h 300355"/>
              <a:gd name="T12" fmla="*/ 106811 w 192405"/>
              <a:gd name="T13" fmla="*/ 0 h 3003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405"/>
              <a:gd name="T22" fmla="*/ 0 h 300355"/>
              <a:gd name="T23" fmla="*/ 192405 w 192405"/>
              <a:gd name="T24" fmla="*/ 300355 h 3003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405" h="300355">
                <a:moveTo>
                  <a:pt x="96139" y="0"/>
                </a:moveTo>
                <a:lnTo>
                  <a:pt x="0" y="0"/>
                </a:lnTo>
                <a:lnTo>
                  <a:pt x="96139" y="149987"/>
                </a:lnTo>
                <a:lnTo>
                  <a:pt x="0" y="299974"/>
                </a:lnTo>
                <a:lnTo>
                  <a:pt x="96139" y="299974"/>
                </a:lnTo>
                <a:lnTo>
                  <a:pt x="192405" y="149987"/>
                </a:lnTo>
                <a:lnTo>
                  <a:pt x="96139" y="0"/>
                </a:lnTo>
                <a:close/>
              </a:path>
            </a:pathLst>
          </a:custGeom>
          <a:solidFill>
            <a:srgbClr val="006FC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096047" y="873671"/>
            <a:ext cx="5832648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B0F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5199063" algn="l"/>
              </a:tabLst>
            </a:pPr>
            <a:r>
              <a:rPr lang="ru-RU" sz="1400" b="1" dirty="0" smtClean="0">
                <a:solidFill>
                  <a:srgbClr val="C00000"/>
                </a:solidFill>
              </a:rPr>
              <a:t>Численность детей с инвалидностью в Российской Федерации </a:t>
            </a:r>
            <a:r>
              <a:rPr lang="ru-RU" sz="1400" dirty="0" smtClean="0">
                <a:solidFill>
                  <a:srgbClr val="C00000"/>
                </a:solidFill>
              </a:rPr>
              <a:t/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по состоянию на 01.0</a:t>
            </a:r>
            <a:r>
              <a:rPr lang="en-US" sz="1400" dirty="0" smtClean="0">
                <a:solidFill>
                  <a:srgbClr val="C00000"/>
                </a:solidFill>
              </a:rPr>
              <a:t>2</a:t>
            </a:r>
            <a:r>
              <a:rPr lang="ru-RU" sz="1400" dirty="0" smtClean="0">
                <a:solidFill>
                  <a:srgbClr val="C00000"/>
                </a:solidFill>
              </a:rPr>
              <a:t>.2021 г. составляет </a:t>
            </a:r>
            <a:r>
              <a:rPr lang="ru-RU" sz="1600" b="1" u="sng" dirty="0" smtClean="0">
                <a:solidFill>
                  <a:srgbClr val="47773F"/>
                </a:solidFill>
              </a:rPr>
              <a:t>704,5 тыс. </a:t>
            </a:r>
            <a:r>
              <a:rPr lang="ru-RU" sz="1600" b="1" u="sng" dirty="0" smtClean="0">
                <a:solidFill>
                  <a:srgbClr val="47773F"/>
                </a:solidFill>
              </a:rPr>
              <a:t>чел</a:t>
            </a:r>
            <a:r>
              <a:rPr lang="en-US" sz="1600" b="1" u="sng" dirty="0" smtClean="0">
                <a:solidFill>
                  <a:srgbClr val="47773F"/>
                </a:solidFill>
              </a:rPr>
              <a:t>.</a:t>
            </a:r>
            <a:r>
              <a:rPr lang="ru-RU" sz="1600" b="1" u="sng" dirty="0" smtClean="0">
                <a:solidFill>
                  <a:srgbClr val="47773F"/>
                </a:solidFill>
              </a:rPr>
              <a:t> </a:t>
            </a:r>
            <a:endParaRPr lang="ru-RU" sz="1600" b="1" u="sng" dirty="0" smtClean="0">
              <a:solidFill>
                <a:srgbClr val="47773F"/>
              </a:solidFill>
            </a:endParaRPr>
          </a:p>
          <a:p>
            <a:pPr algn="ctr">
              <a:tabLst>
                <a:tab pos="5199063" algn="l"/>
              </a:tabLst>
            </a:pPr>
            <a:r>
              <a:rPr lang="ru-RU" sz="1400" u="sng" dirty="0" smtClean="0">
                <a:solidFill>
                  <a:srgbClr val="C00000"/>
                </a:solidFill>
              </a:rPr>
              <a:t>(</a:t>
            </a:r>
            <a:r>
              <a:rPr lang="ru-RU" sz="1400" b="1" u="sng" dirty="0" smtClean="0">
                <a:solidFill>
                  <a:srgbClr val="C00000"/>
                </a:solidFill>
              </a:rPr>
              <a:t>процент </a:t>
            </a:r>
            <a:r>
              <a:rPr lang="ru-RU" sz="1400" b="1" u="sng" dirty="0" err="1" smtClean="0">
                <a:solidFill>
                  <a:srgbClr val="C00000"/>
                </a:solidFill>
              </a:rPr>
              <a:t>инвалидизации</a:t>
            </a:r>
            <a:r>
              <a:rPr lang="ru-RU" sz="1400" b="1" u="sng" dirty="0" smtClean="0">
                <a:solidFill>
                  <a:srgbClr val="C00000"/>
                </a:solidFill>
              </a:rPr>
              <a:t> – 2,35%)</a:t>
            </a:r>
            <a:endParaRPr lang="ru-RU" sz="1400" b="1" u="sng" dirty="0">
              <a:solidFill>
                <a:srgbClr val="C00000"/>
              </a:solidFill>
            </a:endParaRPr>
          </a:p>
        </p:txBody>
      </p:sp>
      <p:sp>
        <p:nvSpPr>
          <p:cNvPr id="15" name="object 42"/>
          <p:cNvSpPr>
            <a:spLocks/>
          </p:cNvSpPr>
          <p:nvPr/>
        </p:nvSpPr>
        <p:spPr bwMode="auto">
          <a:xfrm rot="5400000">
            <a:off x="1059045" y="3308649"/>
            <a:ext cx="236463" cy="446700"/>
          </a:xfrm>
          <a:custGeom>
            <a:avLst/>
            <a:gdLst>
              <a:gd name="T0" fmla="*/ 93626 w 192405"/>
              <a:gd name="T1" fmla="*/ 0 h 300355"/>
              <a:gd name="T2" fmla="*/ 0 w 192405"/>
              <a:gd name="T3" fmla="*/ 0 h 300355"/>
              <a:gd name="T4" fmla="*/ 93626 w 192405"/>
              <a:gd name="T5" fmla="*/ 21874 h 300355"/>
              <a:gd name="T6" fmla="*/ 0 w 192405"/>
              <a:gd name="T7" fmla="*/ 43749 h 300355"/>
              <a:gd name="T8" fmla="*/ 93626 w 192405"/>
              <a:gd name="T9" fmla="*/ 43749 h 300355"/>
              <a:gd name="T10" fmla="*/ 187380 w 192405"/>
              <a:gd name="T11" fmla="*/ 21874 h 300355"/>
              <a:gd name="T12" fmla="*/ 93626 w 192405"/>
              <a:gd name="T13" fmla="*/ 0 h 3003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405"/>
              <a:gd name="T22" fmla="*/ 0 h 300355"/>
              <a:gd name="T23" fmla="*/ 192405 w 192405"/>
              <a:gd name="T24" fmla="*/ 300355 h 3003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405" h="300355">
                <a:moveTo>
                  <a:pt x="96138" y="0"/>
                </a:moveTo>
                <a:lnTo>
                  <a:pt x="0" y="0"/>
                </a:lnTo>
                <a:lnTo>
                  <a:pt x="96138" y="149987"/>
                </a:lnTo>
                <a:lnTo>
                  <a:pt x="0" y="299974"/>
                </a:lnTo>
                <a:lnTo>
                  <a:pt x="96138" y="299974"/>
                </a:lnTo>
                <a:lnTo>
                  <a:pt x="192404" y="149987"/>
                </a:lnTo>
                <a:lnTo>
                  <a:pt x="96138" y="0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" name="object 43"/>
          <p:cNvSpPr>
            <a:spLocks/>
          </p:cNvSpPr>
          <p:nvPr/>
        </p:nvSpPr>
        <p:spPr bwMode="auto">
          <a:xfrm rot="5400000">
            <a:off x="1071646" y="3465796"/>
            <a:ext cx="216024" cy="444583"/>
          </a:xfrm>
          <a:custGeom>
            <a:avLst/>
            <a:gdLst>
              <a:gd name="T0" fmla="*/ 106811 w 192405"/>
              <a:gd name="T1" fmla="*/ 0 h 300355"/>
              <a:gd name="T2" fmla="*/ 0 w 192405"/>
              <a:gd name="T3" fmla="*/ 0 h 300355"/>
              <a:gd name="T4" fmla="*/ 106811 w 192405"/>
              <a:gd name="T5" fmla="*/ 20972 h 300355"/>
              <a:gd name="T6" fmla="*/ 0 w 192405"/>
              <a:gd name="T7" fmla="*/ 41944 h 300355"/>
              <a:gd name="T8" fmla="*/ 106811 w 192405"/>
              <a:gd name="T9" fmla="*/ 41944 h 300355"/>
              <a:gd name="T10" fmla="*/ 213761 w 192405"/>
              <a:gd name="T11" fmla="*/ 20972 h 300355"/>
              <a:gd name="T12" fmla="*/ 106811 w 192405"/>
              <a:gd name="T13" fmla="*/ 0 h 3003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405"/>
              <a:gd name="T22" fmla="*/ 0 h 300355"/>
              <a:gd name="T23" fmla="*/ 192405 w 192405"/>
              <a:gd name="T24" fmla="*/ 300355 h 3003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405" h="300355">
                <a:moveTo>
                  <a:pt x="96139" y="0"/>
                </a:moveTo>
                <a:lnTo>
                  <a:pt x="0" y="0"/>
                </a:lnTo>
                <a:lnTo>
                  <a:pt x="96139" y="149987"/>
                </a:lnTo>
                <a:lnTo>
                  <a:pt x="0" y="299974"/>
                </a:lnTo>
                <a:lnTo>
                  <a:pt x="96139" y="299974"/>
                </a:lnTo>
                <a:lnTo>
                  <a:pt x="192405" y="149987"/>
                </a:lnTo>
                <a:lnTo>
                  <a:pt x="96139" y="0"/>
                </a:lnTo>
                <a:close/>
              </a:path>
            </a:pathLst>
          </a:custGeom>
          <a:solidFill>
            <a:srgbClr val="006FC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17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960708"/>
              </p:ext>
            </p:extLst>
          </p:nvPr>
        </p:nvGraphicFramePr>
        <p:xfrm>
          <a:off x="1161643" y="1788567"/>
          <a:ext cx="4231622" cy="253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58" y="39689"/>
            <a:ext cx="729073" cy="7267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" y="50833"/>
            <a:ext cx="571777" cy="659786"/>
          </a:xfrm>
          <a:prstGeom prst="rect">
            <a:avLst/>
          </a:prstGeom>
        </p:spPr>
      </p:pic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674674506"/>
              </p:ext>
            </p:extLst>
          </p:nvPr>
        </p:nvGraphicFramePr>
        <p:xfrm>
          <a:off x="6676368" y="1763209"/>
          <a:ext cx="4699000" cy="4729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7058" y="4106335"/>
            <a:ext cx="5713742" cy="7386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Численность детей с инвалидностью в Российской Федерации, получивших мероприятия (услуги) по </a:t>
            </a:r>
            <a:r>
              <a:rPr lang="ru-RU" sz="1400" b="1" dirty="0" smtClean="0">
                <a:solidFill>
                  <a:srgbClr val="C00000"/>
                </a:solidFill>
              </a:rPr>
              <a:t>реабилитации</a:t>
            </a:r>
            <a:r>
              <a:rPr lang="en-US" sz="1400" b="1" dirty="0" smtClean="0">
                <a:solidFill>
                  <a:srgbClr val="C00000"/>
                </a:solidFill>
              </a:rPr>
              <a:t>,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по состоянию на 01.07.2020 </a:t>
            </a:r>
            <a:r>
              <a:rPr lang="ru-RU" sz="1400" b="1" dirty="0" smtClean="0">
                <a:solidFill>
                  <a:srgbClr val="C00000"/>
                </a:solidFill>
              </a:rPr>
              <a:t>г. составляет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u="sng" dirty="0" smtClean="0">
                <a:solidFill>
                  <a:srgbClr val="C00000"/>
                </a:solidFill>
              </a:rPr>
              <a:t>389,0 тыс</a:t>
            </a:r>
            <a:r>
              <a:rPr lang="ru-RU" sz="1400" b="1" u="sng" dirty="0" smtClean="0">
                <a:solidFill>
                  <a:srgbClr val="C00000"/>
                </a:solidFill>
              </a:rPr>
              <a:t>.</a:t>
            </a:r>
            <a:r>
              <a:rPr lang="en-US" sz="1400" b="1" u="sng" dirty="0" smtClean="0">
                <a:solidFill>
                  <a:srgbClr val="C00000"/>
                </a:solidFill>
              </a:rPr>
              <a:t> </a:t>
            </a:r>
            <a:r>
              <a:rPr lang="ru-RU" sz="1400" b="1" u="sng" dirty="0" smtClean="0">
                <a:solidFill>
                  <a:srgbClr val="C00000"/>
                </a:solidFill>
              </a:rPr>
              <a:t>чел.</a:t>
            </a:r>
            <a:endParaRPr lang="ru-RU" sz="1400" b="1" u="sng" dirty="0">
              <a:solidFill>
                <a:srgbClr val="C00000"/>
              </a:solidFill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1669446217"/>
              </p:ext>
            </p:extLst>
          </p:nvPr>
        </p:nvGraphicFramePr>
        <p:xfrm>
          <a:off x="539552" y="4826000"/>
          <a:ext cx="5768115" cy="184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354017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11508" y="6492875"/>
            <a:ext cx="442392" cy="365125"/>
          </a:xfrm>
        </p:spPr>
        <p:txBody>
          <a:bodyPr/>
          <a:lstStyle/>
          <a:p>
            <a:fld id="{394890B0-89DA-4E3F-A74D-BCB6A4B0B9DC}" type="slidenum">
              <a:rPr lang="ru-RU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/>
              <a:t>4</a:t>
            </a:fld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58" y="39689"/>
            <a:ext cx="729073" cy="72672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" y="50833"/>
            <a:ext cx="571777" cy="659786"/>
          </a:xfrm>
          <a:prstGeom prst="rect">
            <a:avLst/>
          </a:prstGeom>
        </p:spPr>
      </p:pic>
      <p:sp>
        <p:nvSpPr>
          <p:cNvPr id="12" name="Google Shape;179;g8f672cf8d1_0_209"/>
          <p:cNvSpPr txBox="1"/>
          <p:nvPr/>
        </p:nvSpPr>
        <p:spPr>
          <a:xfrm>
            <a:off x="1548714" y="50833"/>
            <a:ext cx="10162794" cy="71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50" tIns="34225" rIns="68450" bIns="34225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Формирование и развитие системы комплексной реабилитации и абилитации </a:t>
            </a:r>
          </a:p>
          <a:p>
            <a:pPr algn="ctr"/>
            <a:r>
              <a:rPr lang="ru-RU" sz="1200" b="1" i="1" dirty="0" smtClean="0">
                <a:solidFill>
                  <a:srgbClr val="47773F"/>
                </a:solidFill>
              </a:rPr>
              <a:t>(Концепция развития в Российской Федерации системы комплексной реабилитации</a:t>
            </a:r>
            <a:endParaRPr lang="en-US" sz="1200" b="1" i="1" dirty="0" smtClean="0">
              <a:solidFill>
                <a:srgbClr val="47773F"/>
              </a:solidFill>
            </a:endParaRPr>
          </a:p>
          <a:p>
            <a:pPr algn="ctr"/>
            <a:r>
              <a:rPr lang="ru-RU" sz="1200" b="1" i="1" dirty="0" smtClean="0">
                <a:solidFill>
                  <a:srgbClr val="47773F"/>
                </a:solidFill>
              </a:rPr>
              <a:t>и абилитации лиц с инвалидностью, в том числе детей с инвалидностью, на период до 2025 года)</a:t>
            </a:r>
          </a:p>
          <a:p>
            <a:pPr algn="just"/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129" y="1382835"/>
            <a:ext cx="2232248" cy="9002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 smtClean="0">
                <a:solidFill>
                  <a:srgbClr val="0070C0"/>
                </a:solidFill>
              </a:rPr>
              <a:t>раннее начало, доступность, последовательность, преемствен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ность</a:t>
            </a:r>
            <a:r>
              <a:rPr lang="ru-RU" sz="1050" b="1" dirty="0" smtClean="0">
                <a:solidFill>
                  <a:srgbClr val="0070C0"/>
                </a:solidFill>
              </a:rPr>
              <a:t>, непрерывность оказания реабилитационных и </a:t>
            </a:r>
            <a:r>
              <a:rPr lang="ru-RU" sz="1050" b="1" dirty="0" err="1" smtClean="0">
                <a:solidFill>
                  <a:srgbClr val="0070C0"/>
                </a:solidFill>
              </a:rPr>
              <a:t>абилита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ционных</a:t>
            </a:r>
            <a:r>
              <a:rPr lang="ru-RU" sz="1050" b="1" dirty="0" smtClean="0">
                <a:solidFill>
                  <a:srgbClr val="0070C0"/>
                </a:solidFill>
              </a:rPr>
              <a:t> услуг</a:t>
            </a:r>
          </a:p>
        </p:txBody>
      </p:sp>
      <p:sp>
        <p:nvSpPr>
          <p:cNvPr id="14" name="Скругленный прямоугольник 4"/>
          <p:cNvSpPr/>
          <p:nvPr/>
        </p:nvSpPr>
        <p:spPr>
          <a:xfrm>
            <a:off x="3267075" y="809013"/>
            <a:ext cx="8248649" cy="20162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8575" tIns="19050" rIns="28575" bIns="19050" numCol="1" spcCol="127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rgbClr val="C00000"/>
                </a:solidFill>
              </a:rPr>
              <a:t>1. </a:t>
            </a:r>
            <a:r>
              <a:rPr lang="ru-RU" sz="1400" b="1" dirty="0" smtClean="0">
                <a:solidFill>
                  <a:srgbClr val="C00000"/>
                </a:solidFill>
              </a:rPr>
              <a:t>Детей с инвалидностью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1) </a:t>
            </a:r>
            <a:r>
              <a:rPr lang="ru-RU" sz="1050" b="1" dirty="0" smtClean="0">
                <a:solidFill>
                  <a:schemeClr val="accent5"/>
                </a:solidFill>
              </a:rPr>
              <a:t>Совершенствование системы </a:t>
            </a:r>
            <a:r>
              <a:rPr lang="ru-RU" sz="1050" dirty="0" smtClean="0">
                <a:solidFill>
                  <a:schemeClr val="tx1"/>
                </a:solidFill>
              </a:rPr>
              <a:t>комплексной </a:t>
            </a:r>
            <a:r>
              <a:rPr lang="ru-RU" sz="1050" b="1" dirty="0" smtClean="0">
                <a:solidFill>
                  <a:schemeClr val="accent5"/>
                </a:solidFill>
              </a:rPr>
              <a:t>профилактики детской </a:t>
            </a:r>
            <a:r>
              <a:rPr lang="ru-RU" sz="1050" b="1" dirty="0" smtClean="0">
                <a:solidFill>
                  <a:schemeClr val="accent5"/>
                </a:solidFill>
              </a:rPr>
              <a:t>инвалидности.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endParaRPr lang="ru-RU" sz="1050" dirty="0" smtClean="0">
              <a:solidFill>
                <a:schemeClr val="tx1"/>
              </a:solidFill>
            </a:endParaRPr>
          </a:p>
          <a:p>
            <a:r>
              <a:rPr lang="ru-RU" sz="1050" dirty="0" smtClean="0">
                <a:solidFill>
                  <a:schemeClr val="tx1"/>
                </a:solidFill>
              </a:rPr>
              <a:t>2) Развитие </a:t>
            </a:r>
            <a:r>
              <a:rPr lang="ru-RU" sz="1050" b="1" dirty="0" smtClean="0">
                <a:solidFill>
                  <a:schemeClr val="accent5"/>
                </a:solidFill>
              </a:rPr>
              <a:t>служб ранней помощи детям </a:t>
            </a:r>
            <a:r>
              <a:rPr lang="ru-RU" sz="1050" dirty="0" smtClean="0">
                <a:solidFill>
                  <a:schemeClr val="tx1"/>
                </a:solidFill>
              </a:rPr>
              <a:t>и их </a:t>
            </a:r>
            <a:r>
              <a:rPr lang="ru-RU" sz="1050" dirty="0" smtClean="0">
                <a:solidFill>
                  <a:schemeClr val="tx1"/>
                </a:solidFill>
              </a:rPr>
              <a:t>семьям.</a:t>
            </a:r>
            <a:endParaRPr lang="ru-RU" sz="1050" dirty="0" smtClean="0">
              <a:solidFill>
                <a:schemeClr val="tx1"/>
              </a:solidFill>
            </a:endParaRPr>
          </a:p>
          <a:p>
            <a:r>
              <a:rPr lang="ru-RU" sz="1050" dirty="0" smtClean="0">
                <a:solidFill>
                  <a:schemeClr val="tx1"/>
                </a:solidFill>
              </a:rPr>
              <a:t>3) Развитие технологий </a:t>
            </a:r>
            <a:r>
              <a:rPr lang="ru-RU" sz="1050" b="1" dirty="0" smtClean="0">
                <a:solidFill>
                  <a:schemeClr val="accent5"/>
                </a:solidFill>
              </a:rPr>
              <a:t>интерактивного сопровождения детей с инвалидностью </a:t>
            </a:r>
            <a:r>
              <a:rPr lang="ru-RU" sz="1050" dirty="0" smtClean="0">
                <a:solidFill>
                  <a:schemeClr val="tx1"/>
                </a:solidFill>
              </a:rPr>
              <a:t>при организации их обучения, воспитания, </a:t>
            </a:r>
            <a:r>
              <a:rPr lang="ru-RU" sz="1050" dirty="0" smtClean="0">
                <a:solidFill>
                  <a:schemeClr val="tx1"/>
                </a:solidFill>
              </a:rPr>
              <a:t>социализации. </a:t>
            </a:r>
            <a:endParaRPr lang="ru-RU" sz="1050" dirty="0" smtClean="0">
              <a:solidFill>
                <a:schemeClr val="tx1"/>
              </a:solidFill>
            </a:endParaRPr>
          </a:p>
          <a:p>
            <a:r>
              <a:rPr lang="ru-RU" sz="1050" dirty="0" smtClean="0">
                <a:solidFill>
                  <a:schemeClr val="tx1"/>
                </a:solidFill>
              </a:rPr>
              <a:t>4)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 smtClean="0">
                <a:solidFill>
                  <a:schemeClr val="tx1"/>
                </a:solidFill>
              </a:rPr>
              <a:t>Развитие технологий </a:t>
            </a:r>
            <a:r>
              <a:rPr lang="ru-RU" sz="1050" b="1" dirty="0" smtClean="0">
                <a:solidFill>
                  <a:schemeClr val="accent5"/>
                </a:solidFill>
              </a:rPr>
              <a:t>сопровождения семей детей с инвалидностью</a:t>
            </a:r>
            <a:r>
              <a:rPr lang="ru-RU" sz="1050" dirty="0" smtClean="0">
                <a:solidFill>
                  <a:schemeClr val="tx1"/>
                </a:solidFill>
              </a:rPr>
              <a:t>, направленных на сохранение детей </a:t>
            </a:r>
            <a:br>
              <a:rPr lang="ru-RU" sz="1050" dirty="0" smtClean="0">
                <a:solidFill>
                  <a:schemeClr val="tx1"/>
                </a:solidFill>
              </a:rPr>
            </a:br>
            <a:r>
              <a:rPr lang="ru-RU" sz="1050" dirty="0" smtClean="0">
                <a:solidFill>
                  <a:schemeClr val="tx1"/>
                </a:solidFill>
              </a:rPr>
              <a:t>в </a:t>
            </a:r>
            <a:r>
              <a:rPr lang="ru-RU" sz="1050" dirty="0" smtClean="0">
                <a:solidFill>
                  <a:schemeClr val="tx1"/>
                </a:solidFill>
              </a:rPr>
              <a:t>семьях.</a:t>
            </a:r>
            <a:endParaRPr lang="ru-RU" sz="1050" dirty="0" smtClean="0">
              <a:solidFill>
                <a:schemeClr val="tx1"/>
              </a:solidFill>
            </a:endParaRPr>
          </a:p>
          <a:p>
            <a:r>
              <a:rPr lang="ru-RU" sz="1050" dirty="0" smtClean="0">
                <a:solidFill>
                  <a:schemeClr val="tx1"/>
                </a:solidFill>
              </a:rPr>
              <a:t>5) </a:t>
            </a:r>
            <a:r>
              <a:rPr lang="ru-RU" sz="1050" b="1" dirty="0" smtClean="0">
                <a:solidFill>
                  <a:schemeClr val="accent5"/>
                </a:solidFill>
              </a:rPr>
              <a:t>Создание в стационарных организациях социального обслуживания условий, </a:t>
            </a:r>
            <a:r>
              <a:rPr lang="ru-RU" sz="1050" dirty="0" smtClean="0">
                <a:solidFill>
                  <a:schemeClr val="tx1"/>
                </a:solidFill>
              </a:rPr>
              <a:t>позволяющих </a:t>
            </a:r>
            <a:r>
              <a:rPr lang="ru-RU" sz="1050" b="1" dirty="0" smtClean="0">
                <a:solidFill>
                  <a:schemeClr val="accent5"/>
                </a:solidFill>
              </a:rPr>
              <a:t>поддерживать домашний уклад жизни</a:t>
            </a:r>
            <a:r>
              <a:rPr lang="ru-RU" sz="1050" dirty="0" smtClean="0">
                <a:solidFill>
                  <a:schemeClr val="tx1"/>
                </a:solidFill>
              </a:rPr>
              <a:t>, самостоятельность детей с инвалидностью, их социальную активность, в том числе </a:t>
            </a:r>
            <a:br>
              <a:rPr lang="ru-RU" sz="1050" dirty="0" smtClean="0">
                <a:solidFill>
                  <a:schemeClr val="tx1"/>
                </a:solidFill>
              </a:rPr>
            </a:br>
            <a:r>
              <a:rPr lang="ru-RU" sz="1050" dirty="0" smtClean="0">
                <a:solidFill>
                  <a:schemeClr val="tx1"/>
                </a:solidFill>
              </a:rPr>
              <a:t>за пределами этих организаций, </a:t>
            </a:r>
            <a:r>
              <a:rPr lang="ru-RU" sz="1050" b="1" dirty="0" smtClean="0">
                <a:solidFill>
                  <a:schemeClr val="accent5"/>
                </a:solidFill>
              </a:rPr>
              <a:t>внедрение эффективных практик развивающего ухода за детьми </a:t>
            </a:r>
            <a:r>
              <a:rPr lang="ru-RU" sz="1050" dirty="0" smtClean="0">
                <a:solidFill>
                  <a:schemeClr val="tx1"/>
                </a:solidFill>
              </a:rPr>
              <a:t>с тяжелыми множественными нарушениями развития, в том числе с использованием средств альтернативной </a:t>
            </a:r>
            <a:br>
              <a:rPr lang="ru-RU" sz="1050" dirty="0" smtClean="0">
                <a:solidFill>
                  <a:schemeClr val="tx1"/>
                </a:solidFill>
              </a:rPr>
            </a:br>
            <a:r>
              <a:rPr lang="ru-RU" sz="1050" dirty="0" smtClean="0">
                <a:solidFill>
                  <a:schemeClr val="tx1"/>
                </a:solidFill>
              </a:rPr>
              <a:t>и дополнительной </a:t>
            </a:r>
            <a:r>
              <a:rPr lang="ru-RU" sz="1050" dirty="0" smtClean="0">
                <a:solidFill>
                  <a:schemeClr val="tx1"/>
                </a:solidFill>
              </a:rPr>
              <a:t>коммуникации.</a:t>
            </a:r>
            <a:endParaRPr lang="ru-RU" sz="1050" dirty="0" smtClean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3292276" y="2949062"/>
            <a:ext cx="8223447" cy="3137413"/>
          </a:xfrm>
          <a:prstGeom prst="rect">
            <a:avLst/>
          </a:prstGeom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8575" tIns="19050" rIns="28575" bIns="19050" numCol="1" spcCol="127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rgbClr val="C00000"/>
                </a:solidFill>
              </a:rPr>
              <a:t>2. </a:t>
            </a:r>
            <a:r>
              <a:rPr lang="ru-RU" sz="1400" b="1" dirty="0" smtClean="0">
                <a:solidFill>
                  <a:srgbClr val="C00000"/>
                </a:solidFill>
              </a:rPr>
              <a:t>Лиц с инвалидностью с психическими расстройствами и расстройствами поведения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1. </a:t>
            </a:r>
            <a:r>
              <a:rPr lang="ru-RU" sz="1050" b="1" dirty="0" smtClean="0">
                <a:solidFill>
                  <a:schemeClr val="accent5"/>
                </a:solidFill>
              </a:rPr>
              <a:t>Законодательно закрепить условия для сопровождения </a:t>
            </a:r>
            <a:r>
              <a:rPr lang="ru-RU" sz="1050" dirty="0" smtClean="0">
                <a:solidFill>
                  <a:schemeClr val="tx1"/>
                </a:solidFill>
              </a:rPr>
              <a:t>при организации жизнеустройства лиц </a:t>
            </a:r>
            <a:br>
              <a:rPr lang="ru-RU" sz="1050" dirty="0" smtClean="0">
                <a:solidFill>
                  <a:schemeClr val="tx1"/>
                </a:solidFill>
              </a:rPr>
            </a:br>
            <a:r>
              <a:rPr lang="ru-RU" sz="1050" dirty="0" smtClean="0">
                <a:solidFill>
                  <a:schemeClr val="tx1"/>
                </a:solidFill>
              </a:rPr>
              <a:t>с ментальной инвалидностью, процедуры выбора инвалидами с психическими расстройствами </a:t>
            </a:r>
            <a:br>
              <a:rPr lang="ru-RU" sz="1050" dirty="0" smtClean="0">
                <a:solidFill>
                  <a:schemeClr val="tx1"/>
                </a:solidFill>
              </a:rPr>
            </a:br>
            <a:r>
              <a:rPr lang="ru-RU" sz="1050" dirty="0" smtClean="0">
                <a:solidFill>
                  <a:schemeClr val="tx1"/>
                </a:solidFill>
              </a:rPr>
              <a:t>их жизнеустройства, исключив возможность недобровольного пребывания в организациях.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2. </a:t>
            </a:r>
            <a:r>
              <a:rPr lang="ru-RU" sz="1050" b="1" dirty="0" smtClean="0">
                <a:solidFill>
                  <a:schemeClr val="accent5"/>
                </a:solidFill>
              </a:rPr>
              <a:t>Создать условия </a:t>
            </a:r>
            <a:r>
              <a:rPr lang="ru-RU" sz="1050" dirty="0" smtClean="0">
                <a:solidFill>
                  <a:schemeClr val="tx1"/>
                </a:solidFill>
              </a:rPr>
              <a:t>для получения лицами с ментальной инвалидностью, в том числе проживающими </a:t>
            </a:r>
            <a:br>
              <a:rPr lang="ru-RU" sz="1050" dirty="0" smtClean="0">
                <a:solidFill>
                  <a:schemeClr val="tx1"/>
                </a:solidFill>
              </a:rPr>
            </a:br>
            <a:r>
              <a:rPr lang="ru-RU" sz="1050" dirty="0" smtClean="0">
                <a:solidFill>
                  <a:schemeClr val="tx1"/>
                </a:solidFill>
              </a:rPr>
              <a:t>в стационарных организациях социального обслуживания, наравне с другими гражданами: медицинской помощи в медицинских организациях, образования в образовательных организациях общего, дополнительного и профессионального образования, в том числе для получения общего образования после достижения ими возраста 18 лет, а также реабилитационных и </a:t>
            </a:r>
            <a:r>
              <a:rPr lang="ru-RU" sz="1050" dirty="0" err="1" smtClean="0">
                <a:solidFill>
                  <a:schemeClr val="tx1"/>
                </a:solidFill>
              </a:rPr>
              <a:t>абилитационных</a:t>
            </a:r>
            <a:r>
              <a:rPr lang="ru-RU" sz="1050" dirty="0" smtClean="0">
                <a:solidFill>
                  <a:schemeClr val="tx1"/>
                </a:solidFill>
              </a:rPr>
              <a:t> услуг в реабилитационных организациях.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3. </a:t>
            </a:r>
            <a:r>
              <a:rPr lang="ru-RU" sz="1050" b="1" dirty="0" smtClean="0">
                <a:solidFill>
                  <a:schemeClr val="accent5"/>
                </a:solidFill>
              </a:rPr>
              <a:t>Создать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b="1" dirty="0" smtClean="0">
                <a:solidFill>
                  <a:schemeClr val="accent5"/>
                </a:solidFill>
              </a:rPr>
              <a:t>в стационарных организациях </a:t>
            </a:r>
            <a:r>
              <a:rPr lang="ru-RU" sz="1050" dirty="0" smtClean="0">
                <a:solidFill>
                  <a:schemeClr val="tx1"/>
                </a:solidFill>
              </a:rPr>
              <a:t>социального обслуживания условия, позволяющих поддерживать домашний уклад жизни, самостоятельность лиц с ментальной инвалидностью, их социальную активность, в том числе за пределами этих организаций.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4. </a:t>
            </a:r>
            <a:r>
              <a:rPr lang="ru-RU" sz="1050" b="1" dirty="0" smtClean="0">
                <a:solidFill>
                  <a:schemeClr val="accent5"/>
                </a:solidFill>
              </a:rPr>
              <a:t>Привлекать негосударственные организации </a:t>
            </a:r>
            <a:r>
              <a:rPr lang="ru-RU" sz="1050" dirty="0" smtClean="0">
                <a:solidFill>
                  <a:schemeClr val="tx1"/>
                </a:solidFill>
              </a:rPr>
              <a:t>к сопровождаемому проживанию  лиц с ментальной инвалидностью в квартирах и жилых домах в обычной и предоставлению услуг по сопровождению при организации жизнеустройства лиц с ментальной инвалидностью.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5. Внедрить </a:t>
            </a:r>
            <a:r>
              <a:rPr lang="ru-RU" sz="1050" b="1" dirty="0" smtClean="0">
                <a:solidFill>
                  <a:schemeClr val="accent5"/>
                </a:solidFill>
              </a:rPr>
              <a:t>программы подготовки </a:t>
            </a:r>
            <a:r>
              <a:rPr lang="ru-RU" sz="1050" dirty="0" smtClean="0">
                <a:solidFill>
                  <a:schemeClr val="tx1"/>
                </a:solidFill>
              </a:rPr>
              <a:t>лиц с ментальной инвалидностью к самостоятельной жизни </a:t>
            </a:r>
            <a:br>
              <a:rPr lang="ru-RU" sz="1050" dirty="0" smtClean="0">
                <a:solidFill>
                  <a:schemeClr val="tx1"/>
                </a:solidFill>
              </a:rPr>
            </a:br>
            <a:r>
              <a:rPr lang="ru-RU" sz="1050" dirty="0" smtClean="0">
                <a:solidFill>
                  <a:schemeClr val="tx1"/>
                </a:solidFill>
              </a:rPr>
              <a:t>и сопровождаемому проживанию.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6. Включить трудовые функции по сопровождению лиц с ментальной инвалидностью в </a:t>
            </a:r>
            <a:r>
              <a:rPr lang="ru-RU" sz="1050" b="1" dirty="0" smtClean="0">
                <a:solidFill>
                  <a:schemeClr val="accent5"/>
                </a:solidFill>
              </a:rPr>
              <a:t>профессиональные стандарты.</a:t>
            </a:r>
          </a:p>
          <a:p>
            <a:r>
              <a:rPr lang="ru-RU" sz="1050" dirty="0" smtClean="0">
                <a:solidFill>
                  <a:schemeClr val="tx1"/>
                </a:solidFill>
              </a:rPr>
              <a:t>7. Реализовать мероприятий по профессиональной реабилитации и абилитации лиц с ментальной инвалидностью посредством</a:t>
            </a:r>
            <a:endParaRPr lang="en-US" sz="1050" dirty="0" smtClean="0">
              <a:solidFill>
                <a:schemeClr val="tx1"/>
              </a:solidFill>
            </a:endParaRPr>
          </a:p>
          <a:p>
            <a:r>
              <a:rPr lang="ru-RU" sz="1050" dirty="0" smtClean="0">
                <a:solidFill>
                  <a:schemeClr val="tx1"/>
                </a:solidFill>
              </a:rPr>
              <a:t>организации их </a:t>
            </a:r>
            <a:r>
              <a:rPr lang="ru-RU" sz="1050" b="1" dirty="0" smtClean="0">
                <a:solidFill>
                  <a:schemeClr val="accent5"/>
                </a:solidFill>
              </a:rPr>
              <a:t>социальной </a:t>
            </a:r>
            <a:r>
              <a:rPr lang="ru-RU" sz="1050" b="1" dirty="0" smtClean="0">
                <a:solidFill>
                  <a:schemeClr val="accent5"/>
                </a:solidFill>
              </a:rPr>
              <a:t>занятости.</a:t>
            </a:r>
            <a:endParaRPr lang="ru-RU" sz="1050" dirty="0" smtClean="0">
              <a:solidFill>
                <a:schemeClr val="tx1"/>
              </a:solidFill>
            </a:endParaRPr>
          </a:p>
          <a:p>
            <a:pPr algn="just"/>
            <a:endParaRPr lang="ru-RU" sz="1050" b="1" dirty="0" smtClean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5175" y="932712"/>
            <a:ext cx="1834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47773F"/>
                </a:solidFill>
              </a:rPr>
              <a:t>Основные принципы</a:t>
            </a:r>
            <a:endParaRPr lang="ru-RU" sz="1400" dirty="0">
              <a:solidFill>
                <a:srgbClr val="47773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129" y="2449384"/>
            <a:ext cx="2232248" cy="9002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 smtClean="0">
                <a:solidFill>
                  <a:srgbClr val="0070C0"/>
                </a:solidFill>
              </a:rPr>
              <a:t>научно обоснованные </a:t>
            </a:r>
            <a:r>
              <a:rPr lang="ru-RU" sz="1050" b="1" dirty="0" err="1" smtClean="0">
                <a:solidFill>
                  <a:srgbClr val="0070C0"/>
                </a:solidFill>
              </a:rPr>
              <a:t>реаби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литационные</a:t>
            </a:r>
            <a:r>
              <a:rPr lang="ru-RU" sz="1050" b="1" dirty="0" smtClean="0">
                <a:solidFill>
                  <a:srgbClr val="0070C0"/>
                </a:solidFill>
              </a:rPr>
              <a:t> (абилитационные) подходы с доказанной </a:t>
            </a:r>
            <a:r>
              <a:rPr lang="ru-RU" sz="1050" b="1" dirty="0" err="1" smtClean="0">
                <a:solidFill>
                  <a:srgbClr val="0070C0"/>
                </a:solidFill>
              </a:rPr>
              <a:t>эффектив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ностью</a:t>
            </a:r>
            <a:r>
              <a:rPr lang="ru-RU" sz="1050" b="1" dirty="0" smtClean="0">
                <a:solidFill>
                  <a:srgbClr val="0070C0"/>
                </a:solidFill>
              </a:rPr>
              <a:t> проводимых мероприятий и контролем итоговых результатов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6129" y="3515933"/>
            <a:ext cx="223224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 smtClean="0">
                <a:solidFill>
                  <a:srgbClr val="0070C0"/>
                </a:solidFill>
              </a:rPr>
              <a:t>междисциплинарный подход,  комплексность </a:t>
            </a:r>
            <a:r>
              <a:rPr lang="ru-RU" sz="1050" b="1" dirty="0" err="1" smtClean="0">
                <a:solidFill>
                  <a:srgbClr val="0070C0"/>
                </a:solidFill>
              </a:rPr>
              <a:t>реабилитацион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ного</a:t>
            </a:r>
            <a:r>
              <a:rPr lang="ru-RU" sz="1050" b="1" dirty="0" smtClean="0">
                <a:solidFill>
                  <a:srgbClr val="0070C0"/>
                </a:solidFill>
              </a:rPr>
              <a:t>  и </a:t>
            </a:r>
            <a:r>
              <a:rPr lang="ru-RU" sz="1050" b="1" dirty="0" err="1" smtClean="0">
                <a:solidFill>
                  <a:srgbClr val="0070C0"/>
                </a:solidFill>
              </a:rPr>
              <a:t>абилитационного</a:t>
            </a:r>
            <a:r>
              <a:rPr lang="ru-RU" sz="1050" b="1" dirty="0" smtClean="0">
                <a:solidFill>
                  <a:srgbClr val="0070C0"/>
                </a:solidFill>
              </a:rPr>
              <a:t> </a:t>
            </a:r>
            <a:r>
              <a:rPr lang="ru-RU" sz="1050" b="1" dirty="0" err="1" smtClean="0">
                <a:solidFill>
                  <a:srgbClr val="0070C0"/>
                </a:solidFill>
              </a:rPr>
              <a:t>воздей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ствия</a:t>
            </a:r>
            <a:endParaRPr lang="ru-RU" sz="1050" b="1" dirty="0" smtClean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129" y="4415163"/>
            <a:ext cx="2232248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 smtClean="0">
                <a:solidFill>
                  <a:srgbClr val="0070C0"/>
                </a:solidFill>
              </a:rPr>
              <a:t>индивидуальный (</a:t>
            </a:r>
            <a:r>
              <a:rPr lang="ru-RU" sz="1050" b="1" dirty="0" err="1" smtClean="0">
                <a:solidFill>
                  <a:srgbClr val="0070C0"/>
                </a:solidFill>
              </a:rPr>
              <a:t>персонифици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рованный</a:t>
            </a:r>
            <a:r>
              <a:rPr lang="ru-RU" sz="1050" b="1" dirty="0" smtClean="0">
                <a:solidFill>
                  <a:srgbClr val="0070C0"/>
                </a:solidFill>
              </a:rPr>
              <a:t>) подход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6129" y="4991227"/>
            <a:ext cx="223224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 smtClean="0">
                <a:solidFill>
                  <a:srgbClr val="0070C0"/>
                </a:solidFill>
              </a:rPr>
              <a:t>максимально возможная </a:t>
            </a:r>
            <a:r>
              <a:rPr lang="ru-RU" sz="1050" b="1" dirty="0" err="1" smtClean="0">
                <a:solidFill>
                  <a:srgbClr val="0070C0"/>
                </a:solidFill>
              </a:rPr>
              <a:t>инклю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зия</a:t>
            </a:r>
            <a:r>
              <a:rPr lang="ru-RU" sz="1050" b="1" dirty="0" smtClean="0">
                <a:solidFill>
                  <a:srgbClr val="0070C0"/>
                </a:solidFill>
              </a:rPr>
              <a:t> и отношение к лицам с </a:t>
            </a:r>
            <a:r>
              <a:rPr lang="ru-RU" sz="1050" b="1" dirty="0" err="1" smtClean="0">
                <a:solidFill>
                  <a:srgbClr val="0070C0"/>
                </a:solidFill>
              </a:rPr>
              <a:t>инва</a:t>
            </a:r>
            <a:r>
              <a:rPr lang="en-US" sz="1050" b="1" dirty="0" smtClean="0">
                <a:solidFill>
                  <a:srgbClr val="0070C0"/>
                </a:solidFill>
              </a:rPr>
              <a:t>-</a:t>
            </a:r>
            <a:r>
              <a:rPr lang="ru-RU" sz="1050" b="1" dirty="0" err="1" smtClean="0">
                <a:solidFill>
                  <a:srgbClr val="0070C0"/>
                </a:solidFill>
              </a:rPr>
              <a:t>лидностью</a:t>
            </a:r>
            <a:r>
              <a:rPr lang="ru-RU" sz="1050" b="1" dirty="0" smtClean="0">
                <a:solidFill>
                  <a:srgbClr val="0070C0"/>
                </a:solidFill>
              </a:rPr>
              <a:t> как к равноправным участникам общественной жизни</a:t>
            </a: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093493" y="6126576"/>
            <a:ext cx="6444208" cy="4154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Особый акцент делается на активное включение семей, воспитывающих детей с инвалидностью, </a:t>
            </a:r>
            <a:b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реабилитационный и/или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абилитационный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процесс, поддержку государством родственного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ухода.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11508" y="6492875"/>
            <a:ext cx="442392" cy="365125"/>
          </a:xfrm>
        </p:spPr>
        <p:txBody>
          <a:bodyPr/>
          <a:lstStyle/>
          <a:p>
            <a:fld id="{394890B0-89DA-4E3F-A74D-BCB6A4B0B9DC}" type="slidenum">
              <a:rPr lang="ru-RU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/>
              <a:t>5</a:t>
            </a:fld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58" y="39689"/>
            <a:ext cx="729073" cy="72672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" y="50833"/>
            <a:ext cx="571777" cy="6597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5337" y="2156616"/>
            <a:ext cx="2232248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сфера охраны здоровья</a:t>
            </a:r>
          </a:p>
          <a:p>
            <a:pPr algn="ctr"/>
            <a:endParaRPr lang="ru-RU" sz="1050" b="1" dirty="0" smtClean="0">
              <a:solidFill>
                <a:schemeClr val="accent1"/>
              </a:solidFill>
            </a:endParaRPr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3998243" y="1055787"/>
            <a:ext cx="6552728" cy="20162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8575" tIns="19050" rIns="28575" bIns="19050" numCol="1" spcCol="1270" anchor="ctr" anchorCtr="0">
            <a:noAutofit/>
          </a:bodyPr>
          <a:lstStyle/>
          <a:p>
            <a:pPr algn="ctr"/>
            <a:r>
              <a:rPr lang="ru-RU" sz="1600" b="1" dirty="0" smtClean="0">
                <a:solidFill>
                  <a:srgbClr val="47773F"/>
                </a:solidFill>
              </a:rPr>
              <a:t>Нормативные правовые акты</a:t>
            </a:r>
          </a:p>
          <a:p>
            <a:pPr algn="ctr"/>
            <a:endParaRPr lang="ru-RU" sz="1050" dirty="0" smtClean="0">
              <a:solidFill>
                <a:schemeClr val="tx1"/>
              </a:solidFill>
            </a:endParaRPr>
          </a:p>
          <a:p>
            <a:pPr marL="228600" indent="-228600" algn="just">
              <a:buAutoNum type="arabicPeriod"/>
            </a:pPr>
            <a:r>
              <a:rPr lang="ru-RU" sz="1050" b="1" dirty="0" smtClean="0">
                <a:solidFill>
                  <a:schemeClr val="accent1"/>
                </a:solidFill>
              </a:rPr>
              <a:t>Приказ Минтруда России от 27 сентября 2017 г. № 701 </a:t>
            </a:r>
            <a:r>
              <a:rPr lang="ru-RU" sz="1050" dirty="0" smtClean="0">
                <a:solidFill>
                  <a:schemeClr val="tx1"/>
                </a:solidFill>
              </a:rPr>
              <a:t>«Об утверждении примерного порядка организации межведомственного взаимодействия организаций, предоставляющих реабилитационные услуги, обеспечивающего формирование системы комплексной реабилитации инвалидов, раннюю помощь, преемственность в работе с инвалидами, в том числе детьми-инвалидами, и их сопровождение» </a:t>
            </a:r>
          </a:p>
          <a:p>
            <a:pPr marL="228600" indent="-228600" algn="just">
              <a:buAutoNum type="arabicPeriod"/>
            </a:pPr>
            <a:r>
              <a:rPr lang="ru-RU" sz="1050" b="1" dirty="0" smtClean="0">
                <a:solidFill>
                  <a:schemeClr val="accent1"/>
                </a:solidFill>
              </a:rPr>
              <a:t>Приказ Минтруда России от 29 сентября 2017 № 705 </a:t>
            </a:r>
            <a:r>
              <a:rPr lang="ru-RU" sz="1050" dirty="0" smtClean="0">
                <a:solidFill>
                  <a:schemeClr val="tx1"/>
                </a:solidFill>
              </a:rPr>
              <a:t>«Об утверждении примерной модели межведомственного взаимодействия организаций, предоставляющих реабилитационные услуги, обеспечивающей принцип ранней помощи, преемственность в работе с инвалидами, в том числе детьми-инвалидами, и их сопровождение</a:t>
            </a:r>
            <a:r>
              <a:rPr lang="ru-RU" sz="1050" dirty="0" smtClean="0">
                <a:solidFill>
                  <a:schemeClr val="accent1"/>
                </a:solidFill>
              </a:rPr>
              <a:t>».</a:t>
            </a:r>
          </a:p>
          <a:p>
            <a:pPr algn="just"/>
            <a:endParaRPr lang="ru-RU" sz="105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6624" y="1187108"/>
            <a:ext cx="18496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47773F"/>
                </a:solidFill>
              </a:rPr>
              <a:t>Участники</a:t>
            </a:r>
          </a:p>
          <a:p>
            <a:pPr algn="ctr"/>
            <a:r>
              <a:rPr lang="ru-RU" sz="1400" b="1" dirty="0" smtClean="0">
                <a:solidFill>
                  <a:srgbClr val="47773F"/>
                </a:solidFill>
              </a:rPr>
              <a:t> межведомственного</a:t>
            </a:r>
          </a:p>
          <a:p>
            <a:pPr algn="ctr"/>
            <a:r>
              <a:rPr lang="ru-RU" sz="1400" b="1" dirty="0" smtClean="0">
                <a:solidFill>
                  <a:srgbClr val="47773F"/>
                </a:solidFill>
              </a:rPr>
              <a:t> взаимодействия</a:t>
            </a:r>
            <a:endParaRPr lang="ru-RU" sz="1400" dirty="0">
              <a:solidFill>
                <a:srgbClr val="47773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5337" y="3454490"/>
            <a:ext cx="2232248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сфера образования</a:t>
            </a:r>
          </a:p>
          <a:p>
            <a:pPr algn="ctr"/>
            <a:endParaRPr lang="ru-RU" sz="1050" b="1" dirty="0" smtClean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5337" y="4102562"/>
            <a:ext cx="2232248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сфера физической культуры и спорта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337" y="4746231"/>
            <a:ext cx="2232248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сфера культуры</a:t>
            </a:r>
          </a:p>
          <a:p>
            <a:pPr algn="ctr"/>
            <a:endParaRPr lang="ru-RU" sz="1050" b="1" dirty="0" smtClean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5337" y="5389900"/>
            <a:ext cx="2232248" cy="577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сфера труда и занятости населения</a:t>
            </a:r>
          </a:p>
          <a:p>
            <a:pPr algn="ctr"/>
            <a:endParaRPr lang="ru-RU" sz="1050" b="1" dirty="0" smtClean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5337" y="2806418"/>
            <a:ext cx="2232248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сфера социальной защиты населения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90043" y="77383"/>
            <a:ext cx="96255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Межведомственное взаимодействие при предоставлении услуг</a:t>
            </a:r>
            <a:endParaRPr lang="en-US" b="1" dirty="0" smtClean="0">
              <a:solidFill>
                <a:srgbClr val="47773F"/>
              </a:solidFill>
              <a:latin typeface="a_Futurica ExtraBold" panose="020B0802020204020304" pitchFamily="34" charset="-52"/>
            </a:endParaRPr>
          </a:p>
          <a:p>
            <a:pPr algn="ctr"/>
            <a:r>
              <a:rPr lang="ru-RU" b="1" dirty="0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по основным направлениям комплексной реабилитации</a:t>
            </a:r>
            <a:endParaRPr lang="en-US" b="1" dirty="0" smtClean="0">
              <a:solidFill>
                <a:srgbClr val="47773F"/>
              </a:solidFill>
              <a:latin typeface="a_Futurica ExtraBold" panose="020B0802020204020304" pitchFamily="34" charset="-52"/>
            </a:endParaRPr>
          </a:p>
          <a:p>
            <a:pPr algn="ctr"/>
            <a:r>
              <a:rPr lang="ru-RU" b="1" dirty="0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и </a:t>
            </a:r>
            <a:r>
              <a:rPr lang="ru-RU" b="1" dirty="0" err="1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абилитации</a:t>
            </a:r>
            <a:r>
              <a:rPr lang="ru-RU" b="1" dirty="0" smtClean="0">
                <a:solidFill>
                  <a:srgbClr val="47773F"/>
                </a:solidFill>
                <a:latin typeface="a_Futurica ExtraBold" panose="020B0802020204020304" pitchFamily="34" charset="-52"/>
              </a:rPr>
              <a:t> инвалидов</a:t>
            </a:r>
            <a:endParaRPr lang="ru-RU" b="1" dirty="0">
              <a:solidFill>
                <a:srgbClr val="47773F"/>
              </a:solidFill>
              <a:latin typeface="a_Futurica ExtraBold" panose="020B0802020204020304" pitchFamily="34" charset="-52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47482565"/>
              </p:ext>
            </p:extLst>
          </p:nvPr>
        </p:nvGraphicFramePr>
        <p:xfrm>
          <a:off x="7008862" y="3618359"/>
          <a:ext cx="3384376" cy="2887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286275" y="2959644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Организационная структура межведомственного взаимодействия при маршрутизации инвалидов (проект)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560590" y="3906391"/>
            <a:ext cx="2232248" cy="432048"/>
          </a:xfrm>
          <a:prstGeom prst="flowChartAlternateProcess">
            <a:avLst/>
          </a:prstGeom>
          <a:solidFill>
            <a:srgbClr val="CCECFF"/>
          </a:solidFill>
          <a:ln w="12700">
            <a:solidFill>
              <a:srgbClr val="2F549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Высший координационный орган субъекта Российской Федерации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4560590" y="4698479"/>
            <a:ext cx="2232248" cy="432048"/>
          </a:xfrm>
          <a:prstGeom prst="flowChartAlternateProcess">
            <a:avLst/>
          </a:prstGeom>
          <a:solidFill>
            <a:srgbClr val="CCECFF"/>
          </a:solidFill>
          <a:ln w="12700">
            <a:solidFill>
              <a:srgbClr val="2F549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Уполномоченный орган (региональный уровень)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4560590" y="5490567"/>
            <a:ext cx="2232248" cy="432048"/>
          </a:xfrm>
          <a:prstGeom prst="flowChartAlternateProcess">
            <a:avLst/>
          </a:prstGeom>
          <a:solidFill>
            <a:srgbClr val="CCECFF"/>
          </a:solidFill>
          <a:ln w="12700">
            <a:solidFill>
              <a:srgbClr val="2F549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Межведомственная комиссия (территориальный</a:t>
            </a: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уровень)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635191" y="4389227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635191" y="5181315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871990" y="5596479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flipH="1">
            <a:off x="6871990" y="5733622"/>
            <a:ext cx="576063" cy="71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2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11508" y="6492875"/>
            <a:ext cx="442392" cy="365125"/>
          </a:xfrm>
        </p:spPr>
        <p:txBody>
          <a:bodyPr/>
          <a:lstStyle/>
          <a:p>
            <a:fld id="{394890B0-89DA-4E3F-A74D-BCB6A4B0B9DC}" type="slidenum">
              <a:rPr lang="ru-RU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/>
              <a:t>6</a:t>
            </a:fld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8878" y="28875"/>
            <a:ext cx="6581473" cy="745772"/>
            <a:chOff x="28878" y="28875"/>
            <a:chExt cx="6581473" cy="745772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78" y="28875"/>
              <a:ext cx="2550694" cy="68998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1852" y="47927"/>
              <a:ext cx="729073" cy="72672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595691" y="69071"/>
              <a:ext cx="30146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47773F"/>
                  </a:solidFill>
                  <a:latin typeface="Segoe UI" panose="020B0502040204020203" pitchFamily="34" charset="0"/>
                  <a:ea typeface="+mj-ea"/>
                  <a:cs typeface="Segoe UI" panose="020B0502040204020203" pitchFamily="34" charset="0"/>
                </a:rPr>
                <a:t>ФГБУ ФБ МСЭ Минтруда России</a:t>
              </a:r>
            </a:p>
          </p:txBody>
        </p:sp>
      </p:grp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640662" y="718857"/>
            <a:ext cx="8712968" cy="55206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47773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Спасибо за внимание!</a:t>
            </a:r>
            <a:br>
              <a:rPr lang="ru-RU" sz="3200" b="1" dirty="0" smtClean="0">
                <a:solidFill>
                  <a:srgbClr val="47773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47773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dirty="0" smtClean="0">
                <a:solidFill>
                  <a:srgbClr val="47773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Контакты:</a:t>
            </a:r>
            <a:b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ФГБУ «Федеральное бюро медико-социальной экспертизы» Министерства труда и социальной защиты Российской Федерации (ФГБУ ФБ МСЭ Минтруда России)</a:t>
            </a:r>
            <a:b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127486, г. Москва, ул. Ивана Сусанина, 3</a:t>
            </a:r>
            <a:b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тел.: +7- 499</a:t>
            </a:r>
            <a:r>
              <a:rPr lang="en-US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487-57-11</a:t>
            </a:r>
            <a:b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 err="1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эл</a:t>
            </a: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почта: </a:t>
            </a:r>
            <a:r>
              <a:rPr lang="en-US" sz="1400" b="1" dirty="0" err="1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fbmse</a:t>
            </a: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n-US" sz="1400" b="1" dirty="0" err="1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fbmse</a:t>
            </a: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ru-RU" sz="1400" b="1" dirty="0" err="1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</a:t>
            </a: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400" b="1" dirty="0" err="1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вэб</a:t>
            </a: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-сайт: </a:t>
            </a:r>
            <a:r>
              <a:rPr lang="ru-RU" sz="1400" b="1" dirty="0" err="1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</a:t>
            </a: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400" b="1" dirty="0" err="1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fbmse</a:t>
            </a:r>
            <a:r>
              <a:rPr lang="ru-RU" sz="14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ru-RU" sz="1400" b="1" dirty="0" err="1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</a:t>
            </a:r>
            <a:r>
              <a:rPr lang="ru-RU" sz="32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200" b="1" dirty="0" smtClean="0">
                <a:solidFill>
                  <a:srgbClr val="4777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3200" b="1" dirty="0">
              <a:solidFill>
                <a:srgbClr val="47773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70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356DDAB-3B02-CE48-BC01-BEB0A9F592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0777" y="12192"/>
            <a:ext cx="5991223" cy="314471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3484553-9468-E442-B557-5FA8C44E469F}"/>
              </a:ext>
            </a:extLst>
          </p:cNvPr>
          <p:cNvSpPr/>
          <p:nvPr/>
        </p:nvSpPr>
        <p:spPr>
          <a:xfrm>
            <a:off x="7967481" y="5418716"/>
            <a:ext cx="3472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+7- 499-487-57-11, доб. 1652</a:t>
            </a:r>
            <a:endParaRPr lang="ru-RU" dirty="0">
              <a:solidFill>
                <a:srgbClr val="87B11C"/>
              </a:solidFill>
              <a:latin typeface="GEOMETRIA-MEDIUM" panose="020B0503020204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A7EE4D2-6D3D-C24C-BC32-F8DE28ABB45C}"/>
              </a:ext>
            </a:extLst>
          </p:cNvPr>
          <p:cNvSpPr/>
          <p:nvPr/>
        </p:nvSpPr>
        <p:spPr>
          <a:xfrm>
            <a:off x="8034338" y="6338480"/>
            <a:ext cx="18955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www.fbmse.ru</a:t>
            </a:r>
            <a:endParaRPr lang="ru-RU" dirty="0">
              <a:solidFill>
                <a:srgbClr val="87B11C"/>
              </a:solidFill>
              <a:latin typeface="GEOMETRIA-MEDIUM" panose="020B0503020204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619964A-C2D2-1A49-86B9-1A47CD61D5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86597" y="5372308"/>
            <a:ext cx="440193" cy="440193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47F0B3F-6EF5-7246-95B9-0114FE26A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806658"/>
            <a:ext cx="7415213" cy="2155825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ru-RU" sz="24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  <a:t>СОВРЕМЕННОЕ</a:t>
            </a:r>
            <a:br>
              <a:rPr lang="ru-RU" sz="24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</a:br>
            <a:r>
              <a:rPr lang="ru-RU" sz="24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  <a:t>СОСТОЯНИЕ СИСТЕМЫ</a:t>
            </a:r>
            <a:br>
              <a:rPr lang="ru-RU" sz="24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</a:br>
            <a:r>
              <a:rPr lang="ru-RU" sz="24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  <a:t>КОМПЛЕКСНОЙ РЕАБИЛИТАЦИИ</a:t>
            </a:r>
            <a:br>
              <a:rPr lang="ru-RU" sz="24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</a:br>
            <a:r>
              <a:rPr lang="ru-RU" sz="2400" b="1" dirty="0" smtClean="0">
                <a:solidFill>
                  <a:srgbClr val="47773F"/>
                </a:solidFill>
                <a:latin typeface="a_Futurica ExtraBold" panose="020B0402020204020303" pitchFamily="34" charset="0"/>
              </a:rPr>
              <a:t>И АБИЛИТАЦИИ ДЕТЕЙ-ИНВАЛИДОВ </a:t>
            </a:r>
            <a:endParaRPr lang="ru-RU" sz="2400" b="1" dirty="0">
              <a:solidFill>
                <a:srgbClr val="47773F"/>
              </a:solidFill>
              <a:latin typeface="a_Futurica ExtraBold" panose="020B0402020204020303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3179025"/>
            <a:ext cx="2276475" cy="272008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8" y="28875"/>
            <a:ext cx="2550694" cy="68998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852" y="47927"/>
            <a:ext cx="729073" cy="7267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95691" y="69071"/>
            <a:ext cx="3014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47773F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ФГБУ ФБ МСЭ Минтруда России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xmlns="" id="{4FE8B44F-334F-154B-A645-4AF47E33F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2425" y="3128324"/>
            <a:ext cx="7358063" cy="201517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Оксана Гавриловна Струкова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к.м.н.,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>
                <a:solidFill>
                  <a:srgbClr val="87B11C"/>
                </a:solidFill>
                <a:latin typeface="GEOMETRIA-MEDIUM" panose="020B0503020204020204" pitchFamily="34" charset="0"/>
              </a:rPr>
              <a:t>и.о</a:t>
            </a: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. руководителя Федерального центра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научно-методического и методологического обеспечения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развития системы комплексной реабилитации и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900" dirty="0" err="1" smtClean="0">
                <a:solidFill>
                  <a:srgbClr val="87B11C"/>
                </a:solidFill>
                <a:latin typeface="GEOMETRIA-MEDIUM" panose="020B0503020204020204" pitchFamily="34" charset="0"/>
              </a:rPr>
              <a:t>абилитации</a:t>
            </a:r>
            <a:r>
              <a:rPr lang="ru-RU" sz="1900" dirty="0" smtClean="0">
                <a:solidFill>
                  <a:srgbClr val="87B11C"/>
                </a:solidFill>
                <a:latin typeface="GEOMETRIA-MEDIUM" panose="020B0503020204020204" pitchFamily="34" charset="0"/>
              </a:rPr>
              <a:t> инвалидов и детей-инвалидов</a:t>
            </a:r>
            <a:endParaRPr lang="ru-RU" sz="1900" dirty="0">
              <a:solidFill>
                <a:srgbClr val="87B11C"/>
              </a:solidFill>
              <a:latin typeface="GEOMETRIA-MEDIUM" panose="020B05030202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91476" y="5878598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7B11C"/>
                </a:solidFill>
                <a:latin typeface="GEOMETRIA-MEDIUM" panose="020B0503020204020204" pitchFamily="34" charset="0"/>
              </a:rPr>
              <a:t>strukova_og@fbmse.ru</a:t>
            </a:r>
            <a:endParaRPr lang="ru-RU" dirty="0">
              <a:solidFill>
                <a:srgbClr val="87B11C"/>
              </a:solidFill>
              <a:latin typeface="GEOMETRIA-MEDIUM" panose="020B0503020204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075" y="5899107"/>
            <a:ext cx="480561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1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709</Words>
  <Application>Microsoft Office PowerPoint</Application>
  <PresentationFormat>Широкоэкранный</PresentationFormat>
  <Paragraphs>128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PMingLiU-ExtB</vt:lpstr>
      <vt:lpstr>a_Futurica ExtraBold</vt:lpstr>
      <vt:lpstr>Arial</vt:lpstr>
      <vt:lpstr>Calibri</vt:lpstr>
      <vt:lpstr>Calibri Light</vt:lpstr>
      <vt:lpstr>GEOMETRIA-MEDIUM</vt:lpstr>
      <vt:lpstr>Segoe UI</vt:lpstr>
      <vt:lpstr>Times New Roman</vt:lpstr>
      <vt:lpstr>Verdana</vt:lpstr>
      <vt:lpstr>Тема Office</vt:lpstr>
      <vt:lpstr>СОВРЕМЕННОЕ СОСТОЯНИЕ СИСТЕМЫ КОМПЛЕКСНОЙ РЕАБИЛИТАЦИИ И АБИЛИТАЦИИ ДЕТЕЙ-ИНВАЛИДОВ </vt:lpstr>
      <vt:lpstr>Презентация PowerPoint</vt:lpstr>
      <vt:lpstr>Презентация PowerPoint</vt:lpstr>
      <vt:lpstr>Презентация PowerPoint</vt:lpstr>
      <vt:lpstr>Презентация PowerPoint</vt:lpstr>
      <vt:lpstr>  Спасибо за внимание!  Контакты: ФГБУ «Федеральное бюро медико-социальной экспертизы» Министерства труда и социальной защиты Российской Федерации (ФГБУ ФБ МСЭ Минтруда России) 127486, г. Москва, ул. Ивана Сусанина, 3 тел.: +7- 499-487-57-11 эл. почта: fbmse@fbmse.ru, вэб-сайт: www.fbmse.ru </vt:lpstr>
      <vt:lpstr>СОВРЕМЕННОЕ СОСТОЯНИЕ СИСТЕМЫ КОМПЛЕКСНОЙ РЕАБИЛИТАЦИИ И АБИЛИТАЦИИ ДЕТЕЙ-ИНВАЛИДОВ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среды на развитие  подростков</dc:title>
  <dc:creator>FCR_28</dc:creator>
  <cp:lastModifiedBy>FCR_28</cp:lastModifiedBy>
  <cp:revision>36</cp:revision>
  <cp:lastPrinted>2021-03-25T11:21:19Z</cp:lastPrinted>
  <dcterms:created xsi:type="dcterms:W3CDTF">2021-03-24T08:07:08Z</dcterms:created>
  <dcterms:modified xsi:type="dcterms:W3CDTF">2021-03-29T07:48:59Z</dcterms:modified>
</cp:coreProperties>
</file>